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54"/>
  </p:notesMasterIdLst>
  <p:sldIdLst>
    <p:sldId id="275" r:id="rId2"/>
    <p:sldId id="258" r:id="rId3"/>
    <p:sldId id="288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29" r:id="rId12"/>
    <p:sldId id="327" r:id="rId13"/>
    <p:sldId id="328" r:id="rId14"/>
    <p:sldId id="330" r:id="rId15"/>
    <p:sldId id="325" r:id="rId16"/>
    <p:sldId id="326" r:id="rId17"/>
    <p:sldId id="302" r:id="rId18"/>
    <p:sldId id="313" r:id="rId19"/>
    <p:sldId id="314" r:id="rId20"/>
    <p:sldId id="315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08" r:id="rId29"/>
    <p:sldId id="305" r:id="rId30"/>
    <p:sldId id="306" r:id="rId31"/>
    <p:sldId id="307" r:id="rId32"/>
    <p:sldId id="316" r:id="rId33"/>
    <p:sldId id="304" r:id="rId34"/>
    <p:sldId id="289" r:id="rId35"/>
    <p:sldId id="296" r:id="rId36"/>
    <p:sldId id="297" r:id="rId37"/>
    <p:sldId id="298" r:id="rId38"/>
    <p:sldId id="299" r:id="rId39"/>
    <p:sldId id="300" r:id="rId40"/>
    <p:sldId id="301" r:id="rId41"/>
    <p:sldId id="303" r:id="rId42"/>
    <p:sldId id="295" r:id="rId43"/>
    <p:sldId id="290" r:id="rId44"/>
    <p:sldId id="292" r:id="rId45"/>
    <p:sldId id="293" r:id="rId46"/>
    <p:sldId id="294" r:id="rId47"/>
    <p:sldId id="291" r:id="rId48"/>
    <p:sldId id="282" r:id="rId49"/>
    <p:sldId id="281" r:id="rId50"/>
    <p:sldId id="280" r:id="rId51"/>
    <p:sldId id="283" r:id="rId52"/>
    <p:sldId id="273" r:id="rId53"/>
  </p:sldIdLst>
  <p:sldSz cx="12188825" cy="6858000"/>
  <p:notesSz cx="6858000" cy="9144000"/>
  <p:embeddedFontLst>
    <p:embeddedFont>
      <p:font typeface="Consolas" pitchFamily="49" charset="0"/>
      <p:regular r:id="rId55"/>
      <p:bold r:id="rId56"/>
      <p:italic r:id="rId57"/>
      <p:boldItalic r:id="rId58"/>
    </p:embeddedFont>
    <p:embeddedFont>
      <p:font typeface="Calibri" pitchFamily="34" charset="0"/>
      <p:regular r:id="rId59"/>
      <p:bold r:id="rId60"/>
      <p:italic r:id="rId61"/>
      <p:boldItalic r:id="rId62"/>
    </p:embeddedFont>
    <p:embeddedFont>
      <p:font typeface="맑은 고딕" pitchFamily="34" charset="-127"/>
      <p:regular r:id="rId63"/>
      <p:bold r:id="rId64"/>
    </p:embeddedFont>
    <p:embeddedFont>
      <p:font typeface="Wingdings 2" pitchFamily="18" charset="2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-1589" y="-619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42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38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660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73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=""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=""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=""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=""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=""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=""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=""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=""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=""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=""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=""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=""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=""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coin.org/bitcoin.pdf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asswordsgenerator.net/sha256-hash-generator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hub.net/blockchain-technology/" TargetMode="External"/><Relationship Id="rId2" Type="http://schemas.openxmlformats.org/officeDocument/2006/relationships/hyperlink" Target="http://unenumerated.blogspot.bg/2017/02/money-blockchains-and-social-scalability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udemy.com/blockchain101/" TargetMode="External"/><Relationship Id="rId4" Type="http://schemas.openxmlformats.org/officeDocument/2006/relationships/hyperlink" Target="https://blockchainhub.net/blockchains-and-distributed-ledger-technologies-in-general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oriacetic/the-four-layers-of-the-blockchain-dc1376efa10f" TargetMode="External"/><Relationship Id="rId2" Type="http://schemas.openxmlformats.org/officeDocument/2006/relationships/hyperlink" Target="https://www.slideshare.net/gavofyork/blockchain-what-and-why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Consensus_(computer_science)" TargetMode="External"/><Relationship Id="rId4" Type="http://schemas.openxmlformats.org/officeDocument/2006/relationships/hyperlink" Target="https://blockgeeks.com/guides/what-is-blockchain-technology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ghto.com/2014/09/mining-bitcoin-with-pencil-and-paper.html" TargetMode="External"/><Relationship Id="rId2" Type="http://schemas.openxmlformats.org/officeDocument/2006/relationships/hyperlink" Target="https://medium.com/all-things-ledger/decoding-the-enigma-of-bitcoin-mining-f8b2697bc4e2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oftuni.bg/trainings/1822/blockchain-community-meetup" TargetMode="External"/><Relationship Id="rId4" Type="http://schemas.openxmlformats.org/officeDocument/2006/relationships/hyperlink" Target="https://en.wikipedia.org/wiki/Tor_(anonymity_network)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don_tapscott_how_the_blockchain_is_changing_money_and_business?language=bg" TargetMode="External"/><Relationship Id="rId2" Type="http://schemas.openxmlformats.org/officeDocument/2006/relationships/hyperlink" Target="https://www.amazon.com/Blockchain-Revolution-Technology-Changing-Business/dp/1101980133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ryptonews.chrisstov.com/" TargetMode="External"/><Relationship Id="rId4" Type="http://schemas.openxmlformats.org/officeDocument/2006/relationships/hyperlink" Target="https://www.youtube.com/user/aantonop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Introduction to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 Technology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68309" y="5129796"/>
            <a:ext cx="2950749" cy="506540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Mihael Mladenov</a:t>
            </a:r>
            <a:endParaRPr lang="en-US" sz="2800" dirty="0" smtClean="0">
              <a:solidFill>
                <a:srgbClr val="EE792A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the slides are in English?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English is the native language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software engineers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 dirty="0"/>
          </a:p>
          <a:p>
            <a:pPr marL="914240" marR="0" lvl="2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Just learn English!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0"/>
            <a:ext cx="4548398" cy="54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What is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-4572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Key Characteristics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Placeholder 59">
            <a:extLst>
              <a:ext uri="{FF2B5EF4-FFF2-40B4-BE49-F238E27FC236}">
                <a16:creationId xmlns="" xmlns:a16="http://schemas.microsoft.com/office/drawing/2014/main" id="{DA30AC6E-DAC1-45C2-98CA-B2FADDF99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b="3156"/>
          <a:stretch>
            <a:fillRect/>
          </a:stretch>
        </p:blipFill>
        <p:spPr>
          <a:xfrm>
            <a:off x="2880852" y="2222092"/>
            <a:ext cx="1543664" cy="1494505"/>
          </a:xfrm>
          <a:prstGeom prst="rect">
            <a:avLst/>
          </a:prstGeom>
        </p:spPr>
      </p:pic>
      <p:pic>
        <p:nvPicPr>
          <p:cNvPr id="8" name="Picture Placeholder 34">
            <a:extLst>
              <a:ext uri="{FF2B5EF4-FFF2-40B4-BE49-F238E27FC236}">
                <a16:creationId xmlns="" xmlns:a16="http://schemas.microsoft.com/office/drawing/2014/main" id="{9C424CC2-A303-4488-AFD1-C6B48D93C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b="1644"/>
          <a:stretch>
            <a:fillRect/>
          </a:stretch>
        </p:blipFill>
        <p:spPr>
          <a:xfrm>
            <a:off x="5333050" y="2222092"/>
            <a:ext cx="1543664" cy="1494505"/>
          </a:xfrm>
          <a:prstGeom prst="rect">
            <a:avLst/>
          </a:prstGeom>
        </p:spPr>
      </p:pic>
      <p:pic>
        <p:nvPicPr>
          <p:cNvPr id="9" name="Picture Placeholder 36">
            <a:extLst>
              <a:ext uri="{FF2B5EF4-FFF2-40B4-BE49-F238E27FC236}">
                <a16:creationId xmlns="" xmlns:a16="http://schemas.microsoft.com/office/drawing/2014/main" id="{6F8232DC-787A-494D-BB43-62962389A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6" r="22886"/>
          <a:stretch>
            <a:fillRect/>
          </a:stretch>
        </p:blipFill>
        <p:spPr>
          <a:xfrm>
            <a:off x="7753686" y="2209802"/>
            <a:ext cx="1543664" cy="1494505"/>
          </a:xfrm>
          <a:prstGeom prst="rect">
            <a:avLst/>
          </a:prstGeom>
        </p:spPr>
      </p:pic>
      <p:pic>
        <p:nvPicPr>
          <p:cNvPr id="10" name="Picture Placeholder 38">
            <a:extLst>
              <a:ext uri="{FF2B5EF4-FFF2-40B4-BE49-F238E27FC236}">
                <a16:creationId xmlns="" xmlns:a16="http://schemas.microsoft.com/office/drawing/2014/main" id="{CA08943D-388C-47FD-9BFD-EA4518290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" b="1472"/>
          <a:stretch>
            <a:fillRect/>
          </a:stretch>
        </p:blipFill>
        <p:spPr>
          <a:xfrm>
            <a:off x="10203368" y="2209801"/>
            <a:ext cx="1543664" cy="1494505"/>
          </a:xfrm>
          <a:prstGeom prst="rect">
            <a:avLst/>
          </a:prstGeom>
        </p:spPr>
      </p:pic>
      <p:pic>
        <p:nvPicPr>
          <p:cNvPr id="11" name="Picture Placeholder 30">
            <a:extLst>
              <a:ext uri="{FF2B5EF4-FFF2-40B4-BE49-F238E27FC236}">
                <a16:creationId xmlns="" xmlns:a16="http://schemas.microsoft.com/office/drawing/2014/main" id="{264DDF16-82D3-4F04-8BAD-54473E2DB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" b="1543"/>
          <a:stretch>
            <a:fillRect/>
          </a:stretch>
        </p:blipFill>
        <p:spPr>
          <a:xfrm>
            <a:off x="455050" y="2209800"/>
            <a:ext cx="1543664" cy="149450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7869AD32-AB05-4EA6-A81C-26FF948303F1}"/>
              </a:ext>
            </a:extLst>
          </p:cNvPr>
          <p:cNvSpPr txBox="1">
            <a:spLocks/>
          </p:cNvSpPr>
          <p:nvPr/>
        </p:nvSpPr>
        <p:spPr>
          <a:xfrm>
            <a:off x="1" y="3869866"/>
            <a:ext cx="2425802" cy="251618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smtClean="0">
                <a:solidFill>
                  <a:srgbClr val="BC9A84"/>
                </a:solidFill>
              </a:rPr>
              <a:t>Distributed</a:t>
            </a:r>
            <a:br>
              <a:rPr lang="en-US" sz="3000" dirty="0" smtClean="0">
                <a:solidFill>
                  <a:srgbClr val="BC9A84"/>
                </a:solidFill>
              </a:rPr>
            </a:br>
            <a:r>
              <a:rPr lang="en-US" sz="3000" dirty="0" smtClean="0"/>
              <a:t>Ledger</a:t>
            </a:r>
            <a:endParaRPr lang="en-US" sz="3000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="" xmlns:a16="http://schemas.microsoft.com/office/drawing/2014/main" id="{07665FD2-CD81-46C3-AF04-377CB4C464B6}"/>
              </a:ext>
            </a:extLst>
          </p:cNvPr>
          <p:cNvSpPr txBox="1">
            <a:spLocks/>
          </p:cNvSpPr>
          <p:nvPr/>
        </p:nvSpPr>
        <p:spPr>
          <a:xfrm>
            <a:off x="2455316" y="3869865"/>
            <a:ext cx="2425802" cy="251618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smtClean="0">
                <a:solidFill>
                  <a:srgbClr val="BC9A84"/>
                </a:solidFill>
              </a:rPr>
              <a:t>Peer-to-Peer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Network</a:t>
            </a:r>
            <a:endParaRPr lang="en-US" sz="3000" dirty="0"/>
          </a:p>
        </p:txBody>
      </p:sp>
      <p:sp>
        <p:nvSpPr>
          <p:cNvPr id="14" name="Content Placeholder 21">
            <a:extLst>
              <a:ext uri="{FF2B5EF4-FFF2-40B4-BE49-F238E27FC236}">
                <a16:creationId xmlns="" xmlns:a16="http://schemas.microsoft.com/office/drawing/2014/main" id="{472103D2-17BF-4095-9B9D-ED446435648A}"/>
              </a:ext>
            </a:extLst>
          </p:cNvPr>
          <p:cNvSpPr txBox="1">
            <a:spLocks/>
          </p:cNvSpPr>
          <p:nvPr/>
        </p:nvSpPr>
        <p:spPr>
          <a:xfrm>
            <a:off x="4888640" y="3869864"/>
            <a:ext cx="2425802" cy="251618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smtClean="0">
                <a:solidFill>
                  <a:srgbClr val="BC9A84"/>
                </a:solidFill>
              </a:rPr>
              <a:t>Decentralized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(No Owner)</a:t>
            </a:r>
            <a:endParaRPr lang="en-US" sz="3000" dirty="0"/>
          </a:p>
        </p:txBody>
      </p:sp>
      <p:sp>
        <p:nvSpPr>
          <p:cNvPr id="15" name="Text Placeholder 50">
            <a:extLst>
              <a:ext uri="{FF2B5EF4-FFF2-40B4-BE49-F238E27FC236}">
                <a16:creationId xmlns="" xmlns:a16="http://schemas.microsoft.com/office/drawing/2014/main" id="{B552136B-C332-41F7-95D0-80996371E2D9}"/>
              </a:ext>
            </a:extLst>
          </p:cNvPr>
          <p:cNvSpPr txBox="1">
            <a:spLocks/>
          </p:cNvSpPr>
          <p:nvPr/>
        </p:nvSpPr>
        <p:spPr>
          <a:xfrm>
            <a:off x="7322722" y="3869872"/>
            <a:ext cx="2425802" cy="251618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smtClean="0">
                <a:solidFill>
                  <a:srgbClr val="BC9A84"/>
                </a:solidFill>
              </a:rPr>
              <a:t>Secure</a:t>
            </a:r>
            <a:endParaRPr lang="en-US" sz="3000" dirty="0">
              <a:solidFill>
                <a:srgbClr val="BC9A84"/>
              </a:solidFill>
            </a:endParaRPr>
          </a:p>
        </p:txBody>
      </p:sp>
      <p:sp>
        <p:nvSpPr>
          <p:cNvPr id="16" name="Text Placeholder 51">
            <a:extLst>
              <a:ext uri="{FF2B5EF4-FFF2-40B4-BE49-F238E27FC236}">
                <a16:creationId xmlns="" xmlns:a16="http://schemas.microsoft.com/office/drawing/2014/main" id="{A837A67D-F45B-4134-ADEC-AB7D673570A9}"/>
              </a:ext>
            </a:extLst>
          </p:cNvPr>
          <p:cNvSpPr txBox="1">
            <a:spLocks/>
          </p:cNvSpPr>
          <p:nvPr/>
        </p:nvSpPr>
        <p:spPr>
          <a:xfrm>
            <a:off x="9766198" y="3869863"/>
            <a:ext cx="2425802" cy="251618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dirty="0" smtClean="0">
                <a:solidFill>
                  <a:srgbClr val="BC9A84"/>
                </a:solidFill>
              </a:rPr>
              <a:t>Immutable</a:t>
            </a:r>
            <a:endParaRPr lang="en-US" sz="3000" dirty="0">
              <a:solidFill>
                <a:srgbClr val="BC9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Placeholder 73">
            <a:extLst>
              <a:ext uri="{FF2B5EF4-FFF2-40B4-BE49-F238E27FC236}">
                <a16:creationId xmlns="" xmlns:a16="http://schemas.microsoft.com/office/drawing/2014/main" id="{BE5E0072-F132-4FF6-B5D3-1B915E82D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r="7738"/>
          <a:stretch>
            <a:fillRect/>
          </a:stretch>
        </p:blipFill>
        <p:spPr>
          <a:xfrm>
            <a:off x="4510761" y="2373745"/>
            <a:ext cx="3160956" cy="1814797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E98E53D6-8F5B-4C78-BB5A-411E005176E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9598" y="4341809"/>
            <a:ext cx="4060800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Cryptocurrencies</a:t>
            </a:r>
          </a:p>
          <a:p>
            <a:pPr marL="0" indent="0" algn="ctr">
              <a:buNone/>
            </a:pPr>
            <a:r>
              <a:rPr lang="en-US" sz="2000" dirty="0"/>
              <a:t>Digital Money with</a:t>
            </a:r>
            <a:br>
              <a:rPr lang="en-US" sz="2000" dirty="0"/>
            </a:br>
            <a:r>
              <a:rPr lang="en-US" sz="2000" dirty="0"/>
              <a:t>no Central Bank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D8AA8877-CC49-4B11-AA42-2B05CAF86E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60801" y="4341808"/>
            <a:ext cx="4060800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Decentralized Apps</a:t>
            </a:r>
          </a:p>
          <a:p>
            <a:pPr marL="0" indent="0" algn="ctr">
              <a:buNone/>
            </a:pPr>
            <a:r>
              <a:rPr lang="en-US" sz="2000" dirty="0" smtClean="0"/>
              <a:t>Removing </a:t>
            </a:r>
            <a:r>
              <a:rPr lang="en-US" sz="2000" dirty="0"/>
              <a:t>the</a:t>
            </a:r>
            <a:br>
              <a:rPr lang="en-US" sz="2000" dirty="0"/>
            </a:br>
            <a:r>
              <a:rPr lang="en-US" sz="2000" dirty="0"/>
              <a:t>Middleman</a:t>
            </a:r>
          </a:p>
          <a:p>
            <a:pPr algn="ctr"/>
            <a:endParaRPr lang="en-US" dirty="0"/>
          </a:p>
        </p:txBody>
      </p:sp>
      <p:pic>
        <p:nvPicPr>
          <p:cNvPr id="47" name="Picture Placeholder 71">
            <a:extLst>
              <a:ext uri="{FF2B5EF4-FFF2-40B4-BE49-F238E27FC236}">
                <a16:creationId xmlns="" xmlns:a16="http://schemas.microsoft.com/office/drawing/2014/main" id="{7E6C1C96-412F-4C67-B1A0-AA4045E36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r="1609"/>
          <a:stretch>
            <a:fillRect/>
          </a:stretch>
        </p:blipFill>
        <p:spPr>
          <a:xfrm>
            <a:off x="468549" y="2363911"/>
            <a:ext cx="3123704" cy="1814797"/>
          </a:xfrm>
          <a:prstGeom prst="rect">
            <a:avLst/>
          </a:prstGeom>
        </p:spPr>
      </p:pic>
      <p:pic>
        <p:nvPicPr>
          <p:cNvPr id="48" name="Picture Placeholder 75">
            <a:extLst>
              <a:ext uri="{FF2B5EF4-FFF2-40B4-BE49-F238E27FC236}">
                <a16:creationId xmlns="" xmlns:a16="http://schemas.microsoft.com/office/drawing/2014/main" id="{9296E931-AAD1-4611-851B-880720861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9138"/>
          <a:stretch>
            <a:fillRect/>
          </a:stretch>
        </p:blipFill>
        <p:spPr>
          <a:xfrm>
            <a:off x="8571483" y="2373736"/>
            <a:ext cx="3170634" cy="1814797"/>
          </a:xfrm>
          <a:prstGeom prst="rect">
            <a:avLst/>
          </a:prstGeom>
        </p:spPr>
      </p:pic>
      <p:sp>
        <p:nvSpPr>
          <p:cNvPr id="49" name="Text Placeholder 50">
            <a:extLst>
              <a:ext uri="{FF2B5EF4-FFF2-40B4-BE49-F238E27FC236}">
                <a16:creationId xmlns="" xmlns:a16="http://schemas.microsoft.com/office/drawing/2014/main" id="{C5BDF186-DC77-49D8-A74F-6D6564DD5B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21601" y="4341799"/>
            <a:ext cx="4060800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Digital Investments</a:t>
            </a:r>
          </a:p>
          <a:p>
            <a:pPr marL="0" indent="0" algn="ctr">
              <a:buNone/>
            </a:pPr>
            <a:r>
              <a:rPr lang="en-US" sz="2000" dirty="0"/>
              <a:t>Fund Raising</a:t>
            </a:r>
            <a:br>
              <a:rPr lang="en-US" sz="2000" dirty="0"/>
            </a:br>
            <a:r>
              <a:rPr lang="en-US" sz="2000" dirty="0"/>
              <a:t>ICOs</a:t>
            </a:r>
            <a:br>
              <a:rPr lang="en-US" sz="2000" dirty="0"/>
            </a:br>
            <a:r>
              <a:rPr lang="en-US" sz="2000" dirty="0"/>
              <a:t>Token Sale Events</a:t>
            </a:r>
          </a:p>
        </p:txBody>
      </p:sp>
    </p:spTree>
    <p:extLst>
      <p:ext uri="{BB962C8B-B14F-4D97-AF65-F5344CB8AC3E}">
        <p14:creationId xmlns:p14="http://schemas.microsoft.com/office/powerpoint/2010/main" val="14584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  <p:bldP spid="46" grpId="0" uiExpand="1" build="p"/>
      <p:bldP spid="4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Transaction Processing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5293292-72B0-4382-A308-3BAFAAC438B9}"/>
              </a:ext>
            </a:extLst>
          </p:cNvPr>
          <p:cNvSpPr txBox="1"/>
          <p:nvPr/>
        </p:nvSpPr>
        <p:spPr>
          <a:xfrm>
            <a:off x="530223" y="1894749"/>
            <a:ext cx="2843302" cy="630001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/>
                </a:solidFill>
              </a:rPr>
              <a:t>Transaction 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238CE18-E3EC-4246-904B-3D87EFBFC836}"/>
              </a:ext>
            </a:extLst>
          </p:cNvPr>
          <p:cNvSpPr txBox="1"/>
          <p:nvPr/>
        </p:nvSpPr>
        <p:spPr>
          <a:xfrm>
            <a:off x="530223" y="2721390"/>
            <a:ext cx="2843302" cy="630001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/>
                </a:solidFill>
              </a:rPr>
              <a:t>Transaction 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C2527E5-A777-4AF9-807B-90DAB0DF2AC8}"/>
              </a:ext>
            </a:extLst>
          </p:cNvPr>
          <p:cNvSpPr txBox="1"/>
          <p:nvPr/>
        </p:nvSpPr>
        <p:spPr>
          <a:xfrm>
            <a:off x="530223" y="3538199"/>
            <a:ext cx="2843302" cy="630001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/>
                </a:solidFill>
              </a:rPr>
              <a:t>Transaction 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03FD41A-B9DC-4217-9D34-FA8D8D83716A}"/>
              </a:ext>
            </a:extLst>
          </p:cNvPr>
          <p:cNvSpPr txBox="1"/>
          <p:nvPr/>
        </p:nvSpPr>
        <p:spPr>
          <a:xfrm>
            <a:off x="530223" y="4355008"/>
            <a:ext cx="2843302" cy="630001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bg2"/>
                </a:solidFill>
              </a:rPr>
              <a:t>Transaction 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580756-4559-4E17-B2C7-436138EA62EC}"/>
              </a:ext>
            </a:extLst>
          </p:cNvPr>
          <p:cNvSpPr txBox="1"/>
          <p:nvPr/>
        </p:nvSpPr>
        <p:spPr>
          <a:xfrm>
            <a:off x="4772669" y="1696717"/>
            <a:ext cx="2843302" cy="4333537"/>
          </a:xfrm>
          <a:prstGeom prst="rect">
            <a:avLst/>
          </a:prstGeom>
          <a:noFill/>
          <a:ln>
            <a:solidFill>
              <a:srgbClr val="A0B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tx1"/>
                </a:solidFill>
              </a:rPr>
              <a:t>Blockchain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539B1F-7BCD-4EE2-A2B2-F70D3588FDE1}"/>
              </a:ext>
            </a:extLst>
          </p:cNvPr>
          <p:cNvSpPr txBox="1"/>
          <p:nvPr/>
        </p:nvSpPr>
        <p:spPr>
          <a:xfrm>
            <a:off x="530223" y="5171817"/>
            <a:ext cx="2843302" cy="630001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0" rIns="91440" bIns="25200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23" name="Arrow: Right 46">
            <a:extLst>
              <a:ext uri="{FF2B5EF4-FFF2-40B4-BE49-F238E27FC236}">
                <a16:creationId xmlns="" xmlns:a16="http://schemas.microsoft.com/office/drawing/2014/main" id="{7C57675E-1385-454C-BE87-C130B5E3C8BC}"/>
              </a:ext>
            </a:extLst>
          </p:cNvPr>
          <p:cNvSpPr/>
          <p:nvPr/>
        </p:nvSpPr>
        <p:spPr>
          <a:xfrm>
            <a:off x="3773215" y="2041183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Arrow: Right 47">
            <a:extLst>
              <a:ext uri="{FF2B5EF4-FFF2-40B4-BE49-F238E27FC236}">
                <a16:creationId xmlns="" xmlns:a16="http://schemas.microsoft.com/office/drawing/2014/main" id="{5ED2E423-622C-4E36-BBE0-B6145B133D2D}"/>
              </a:ext>
            </a:extLst>
          </p:cNvPr>
          <p:cNvSpPr/>
          <p:nvPr/>
        </p:nvSpPr>
        <p:spPr>
          <a:xfrm>
            <a:off x="3773215" y="2869216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Arrow: Right 48">
            <a:extLst>
              <a:ext uri="{FF2B5EF4-FFF2-40B4-BE49-F238E27FC236}">
                <a16:creationId xmlns="" xmlns:a16="http://schemas.microsoft.com/office/drawing/2014/main" id="{60743192-7990-4BB1-92AD-AC93060E7F04}"/>
              </a:ext>
            </a:extLst>
          </p:cNvPr>
          <p:cNvSpPr/>
          <p:nvPr/>
        </p:nvSpPr>
        <p:spPr>
          <a:xfrm>
            <a:off x="3773215" y="3684231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Arrow: Right 49">
            <a:extLst>
              <a:ext uri="{FF2B5EF4-FFF2-40B4-BE49-F238E27FC236}">
                <a16:creationId xmlns="" xmlns:a16="http://schemas.microsoft.com/office/drawing/2014/main" id="{9FC00A4B-1BFD-4E72-BEF8-9B46C244872D}"/>
              </a:ext>
            </a:extLst>
          </p:cNvPr>
          <p:cNvSpPr/>
          <p:nvPr/>
        </p:nvSpPr>
        <p:spPr>
          <a:xfrm>
            <a:off x="3773215" y="4499246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Arrow: Right 50">
            <a:extLst>
              <a:ext uri="{FF2B5EF4-FFF2-40B4-BE49-F238E27FC236}">
                <a16:creationId xmlns="" xmlns:a16="http://schemas.microsoft.com/office/drawing/2014/main" id="{7C0DD4A8-E0B3-4FC1-BA5C-83D1151C6ED8}"/>
              </a:ext>
            </a:extLst>
          </p:cNvPr>
          <p:cNvSpPr/>
          <p:nvPr/>
        </p:nvSpPr>
        <p:spPr>
          <a:xfrm>
            <a:off x="3773214" y="5319643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570ADA0-AC52-4889-8659-B0ACE32A354A}"/>
              </a:ext>
            </a:extLst>
          </p:cNvPr>
          <p:cNvSpPr txBox="1"/>
          <p:nvPr/>
        </p:nvSpPr>
        <p:spPr>
          <a:xfrm>
            <a:off x="4952320" y="2151125"/>
            <a:ext cx="2484000" cy="156832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bg2"/>
                </a:solidFill>
              </a:rPr>
              <a:t>Node #1</a:t>
            </a:r>
          </a:p>
        </p:txBody>
      </p:sp>
      <p:sp>
        <p:nvSpPr>
          <p:cNvPr id="29" name="Flowchart: Multidocument 28">
            <a:extLst>
              <a:ext uri="{FF2B5EF4-FFF2-40B4-BE49-F238E27FC236}">
                <a16:creationId xmlns="" xmlns:a16="http://schemas.microsoft.com/office/drawing/2014/main" id="{3D877672-51A9-4471-8F35-2F3B990A6132}"/>
              </a:ext>
            </a:extLst>
          </p:cNvPr>
          <p:cNvSpPr/>
          <p:nvPr/>
        </p:nvSpPr>
        <p:spPr>
          <a:xfrm>
            <a:off x="5206178" y="2582080"/>
            <a:ext cx="1976284" cy="956119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rtlCol="0" anchor="ctr"/>
          <a:lstStyle/>
          <a:p>
            <a:r>
              <a:rPr lang="en-US" dirty="0">
                <a:solidFill>
                  <a:schemeClr val="tx1"/>
                </a:solidFill>
              </a:rPr>
              <a:t>Pending Transactions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DF146D3-FBC8-4E2F-8A49-D487A08C0252}"/>
              </a:ext>
            </a:extLst>
          </p:cNvPr>
          <p:cNvSpPr txBox="1"/>
          <p:nvPr/>
        </p:nvSpPr>
        <p:spPr>
          <a:xfrm>
            <a:off x="4952320" y="3870455"/>
            <a:ext cx="2484000" cy="1568322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bg2"/>
                </a:solidFill>
              </a:rPr>
              <a:t>Node #2</a:t>
            </a:r>
          </a:p>
        </p:txBody>
      </p:sp>
      <p:sp>
        <p:nvSpPr>
          <p:cNvPr id="31" name="Flowchart: Multidocument 30">
            <a:extLst>
              <a:ext uri="{FF2B5EF4-FFF2-40B4-BE49-F238E27FC236}">
                <a16:creationId xmlns="" xmlns:a16="http://schemas.microsoft.com/office/drawing/2014/main" id="{768E5EC2-76E8-4D00-B336-924F8C2D4229}"/>
              </a:ext>
            </a:extLst>
          </p:cNvPr>
          <p:cNvSpPr/>
          <p:nvPr/>
        </p:nvSpPr>
        <p:spPr>
          <a:xfrm>
            <a:off x="5206178" y="4301410"/>
            <a:ext cx="1976284" cy="956119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rtlCol="0" anchor="ctr"/>
          <a:lstStyle/>
          <a:p>
            <a:r>
              <a:rPr lang="en-US" dirty="0">
                <a:solidFill>
                  <a:schemeClr val="tx1"/>
                </a:solidFill>
              </a:rPr>
              <a:t>Pending Transactions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5BE971D-8294-4B1C-AD69-8FF1D6A3056A}"/>
              </a:ext>
            </a:extLst>
          </p:cNvPr>
          <p:cNvSpPr txBox="1"/>
          <p:nvPr/>
        </p:nvSpPr>
        <p:spPr>
          <a:xfrm>
            <a:off x="4952320" y="5589784"/>
            <a:ext cx="2484000" cy="355875"/>
          </a:xfrm>
          <a:prstGeom prst="rect">
            <a:avLst/>
          </a:prstGeom>
          <a:solidFill>
            <a:schemeClr val="tx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0" rIns="91440" bIns="28800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D1FC871-2FDD-4956-96E7-CC92836B0E1C}"/>
              </a:ext>
            </a:extLst>
          </p:cNvPr>
          <p:cNvSpPr txBox="1"/>
          <p:nvPr/>
        </p:nvSpPr>
        <p:spPr>
          <a:xfrm>
            <a:off x="9002113" y="1686464"/>
            <a:ext cx="2484000" cy="1568322"/>
          </a:xfrm>
          <a:prstGeom prst="rect">
            <a:avLst/>
          </a:prstGeom>
          <a:solidFill>
            <a:srgbClr val="00B05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bg2"/>
                </a:solidFill>
              </a:rPr>
              <a:t>Node #X</a:t>
            </a:r>
          </a:p>
        </p:txBody>
      </p:sp>
      <p:sp>
        <p:nvSpPr>
          <p:cNvPr id="34" name="Flowchart: Multidocument 33">
            <a:extLst>
              <a:ext uri="{FF2B5EF4-FFF2-40B4-BE49-F238E27FC236}">
                <a16:creationId xmlns="" xmlns:a16="http://schemas.microsoft.com/office/drawing/2014/main" id="{601E2E8C-0EBA-4068-8E8C-0F325049542D}"/>
              </a:ext>
            </a:extLst>
          </p:cNvPr>
          <p:cNvSpPr/>
          <p:nvPr/>
        </p:nvSpPr>
        <p:spPr>
          <a:xfrm>
            <a:off x="9255971" y="2117419"/>
            <a:ext cx="1976284" cy="956119"/>
          </a:xfrm>
          <a:prstGeom prst="flowChartMultidocumen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rtlCol="0" anchor="ctr"/>
          <a:lstStyle/>
          <a:p>
            <a:r>
              <a:rPr lang="en-US" dirty="0">
                <a:solidFill>
                  <a:srgbClr val="3CA517"/>
                </a:solidFill>
              </a:rPr>
              <a:t>Pending Transactions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6471373-7A2F-4D33-9810-ED7C204B36DF}"/>
              </a:ext>
            </a:extLst>
          </p:cNvPr>
          <p:cNvSpPr txBox="1"/>
          <p:nvPr/>
        </p:nvSpPr>
        <p:spPr>
          <a:xfrm>
            <a:off x="9002113" y="4461932"/>
            <a:ext cx="2484000" cy="15683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>
                <a:solidFill>
                  <a:schemeClr val="bg2"/>
                </a:solidFill>
              </a:rPr>
              <a:t>Next/New Block</a:t>
            </a:r>
          </a:p>
        </p:txBody>
      </p:sp>
      <p:sp>
        <p:nvSpPr>
          <p:cNvPr id="36" name="Flowchart: Multidocument 35">
            <a:extLst>
              <a:ext uri="{FF2B5EF4-FFF2-40B4-BE49-F238E27FC236}">
                <a16:creationId xmlns="" xmlns:a16="http://schemas.microsoft.com/office/drawing/2014/main" id="{C64513F4-6351-4616-967C-D50CF5BB7DD4}"/>
              </a:ext>
            </a:extLst>
          </p:cNvPr>
          <p:cNvSpPr/>
          <p:nvPr/>
        </p:nvSpPr>
        <p:spPr>
          <a:xfrm>
            <a:off x="9255971" y="4892887"/>
            <a:ext cx="1976284" cy="956119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rtlCol="0" anchor="ctr"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Confirmed Transactions</a:t>
            </a:r>
          </a:p>
        </p:txBody>
      </p:sp>
      <p:sp>
        <p:nvSpPr>
          <p:cNvPr id="37" name="Arrow: Right 72">
            <a:extLst>
              <a:ext uri="{FF2B5EF4-FFF2-40B4-BE49-F238E27FC236}">
                <a16:creationId xmlns="" xmlns:a16="http://schemas.microsoft.com/office/drawing/2014/main" id="{C072600A-8BB0-4E95-8661-CACD97E17B96}"/>
              </a:ext>
            </a:extLst>
          </p:cNvPr>
          <p:cNvSpPr/>
          <p:nvPr/>
        </p:nvSpPr>
        <p:spPr>
          <a:xfrm>
            <a:off x="8009949" y="2334933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Arrow: Right 74">
            <a:extLst>
              <a:ext uri="{FF2B5EF4-FFF2-40B4-BE49-F238E27FC236}">
                <a16:creationId xmlns="" xmlns:a16="http://schemas.microsoft.com/office/drawing/2014/main" id="{22873184-6112-4616-8A94-C8F50FCAE55E}"/>
              </a:ext>
            </a:extLst>
          </p:cNvPr>
          <p:cNvSpPr/>
          <p:nvPr/>
        </p:nvSpPr>
        <p:spPr>
          <a:xfrm rot="10800000">
            <a:off x="8009949" y="4805642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Arrow: Right 75">
            <a:extLst>
              <a:ext uri="{FF2B5EF4-FFF2-40B4-BE49-F238E27FC236}">
                <a16:creationId xmlns="" xmlns:a16="http://schemas.microsoft.com/office/drawing/2014/main" id="{5E3E265E-813F-4BDF-B4AB-4FF547320375}"/>
              </a:ext>
            </a:extLst>
          </p:cNvPr>
          <p:cNvSpPr/>
          <p:nvPr/>
        </p:nvSpPr>
        <p:spPr>
          <a:xfrm rot="5400000">
            <a:off x="8877267" y="3691186"/>
            <a:ext cx="607815" cy="334348"/>
          </a:xfrm>
          <a:prstGeom prst="rightArrow">
            <a:avLst/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1359C85-8AD4-4856-A1A1-2E8D66C66711}"/>
              </a:ext>
            </a:extLst>
          </p:cNvPr>
          <p:cNvSpPr txBox="1"/>
          <p:nvPr/>
        </p:nvSpPr>
        <p:spPr>
          <a:xfrm>
            <a:off x="9525327" y="3517034"/>
            <a:ext cx="1960787" cy="708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Validate pending transactions &amp; create</a:t>
            </a:r>
            <a:br>
              <a:rPr lang="en-US" sz="1600" kern="1200" dirty="0">
                <a:solidFill>
                  <a:schemeClr val="tx1"/>
                </a:solidFill>
              </a:rPr>
            </a:br>
            <a:r>
              <a:rPr lang="en-US" sz="1600" kern="1200" dirty="0">
                <a:solidFill>
                  <a:schemeClr val="tx1"/>
                </a:solidFill>
              </a:rPr>
              <a:t>next block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AA94E59-E0C3-4636-B545-819D39510DBC}"/>
              </a:ext>
            </a:extLst>
          </p:cNvPr>
          <p:cNvSpPr txBox="1"/>
          <p:nvPr/>
        </p:nvSpPr>
        <p:spPr>
          <a:xfrm>
            <a:off x="7585536" y="5272879"/>
            <a:ext cx="1474253" cy="6991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Propagate for</a:t>
            </a:r>
            <a:br>
              <a:rPr lang="en-US" sz="1600" kern="1200" dirty="0">
                <a:solidFill>
                  <a:schemeClr val="tx1"/>
                </a:solidFill>
              </a:rPr>
            </a:br>
            <a:r>
              <a:rPr lang="en-US" sz="1600" kern="12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FA9AB6B-AE8D-4310-A973-299369FC645E}"/>
              </a:ext>
            </a:extLst>
          </p:cNvPr>
          <p:cNvSpPr txBox="1"/>
          <p:nvPr/>
        </p:nvSpPr>
        <p:spPr>
          <a:xfrm>
            <a:off x="7702862" y="2773217"/>
            <a:ext cx="1200271" cy="453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Select winning node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C7CD748-4510-434C-A5F9-681D5C4C70C2}"/>
              </a:ext>
            </a:extLst>
          </p:cNvPr>
          <p:cNvSpPr txBox="1"/>
          <p:nvPr/>
        </p:nvSpPr>
        <p:spPr>
          <a:xfrm>
            <a:off x="7702862" y="1748394"/>
            <a:ext cx="1200271" cy="453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Consensus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6559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History of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296681"/>
            <a:ext cx="4527868" cy="45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2008: </a:t>
            </a:r>
            <a:r>
              <a:rPr lang="en-US" sz="3200" dirty="0" smtClean="0">
                <a:hlinkClick r:id="rId2"/>
              </a:rPr>
              <a:t>Bitcoin: A Peer-to-Peer Electronic Cash System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(Whitepaper by Satoshi </a:t>
            </a:r>
            <a:r>
              <a:rPr lang="en-US" sz="3200" dirty="0" err="1" smtClean="0"/>
              <a:t>Nakamoto</a:t>
            </a:r>
            <a:r>
              <a:rPr lang="en-US" sz="3200" dirty="0" smtClean="0"/>
              <a:t>)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2009: Bitcoin Offered as an Open-Source Code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2014: More than a Cryptocurrency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2015: </a:t>
            </a:r>
            <a:r>
              <a:rPr lang="en-US" sz="3200" dirty="0" err="1" smtClean="0"/>
              <a:t>Ethereum</a:t>
            </a:r>
            <a:r>
              <a:rPr lang="en-US" sz="3200" dirty="0" smtClean="0"/>
              <a:t> and Smart Contracts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Proof-of-Work vs. Proof-of-Stake vs. Proof-of-…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Today: </a:t>
            </a:r>
            <a:r>
              <a:rPr lang="en-US" sz="3000" dirty="0" smtClean="0"/>
              <a:t>15% of Financial Institutions are Using </a:t>
            </a:r>
            <a:r>
              <a:rPr lang="en-US" sz="3000" dirty="0" err="1" smtClean="0"/>
              <a:t>Blockchain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History of Blockchain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146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Key Concepts of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-1143000"/>
            <a:ext cx="75438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8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</a:t>
            </a:r>
            <a:r>
              <a:rPr lang="en-US" sz="3200" dirty="0"/>
              <a:t>ack-linked structure of </a:t>
            </a:r>
            <a:r>
              <a:rPr lang="en-US" sz="3200" dirty="0">
                <a:solidFill>
                  <a:schemeClr val="accent1"/>
                </a:solidFill>
              </a:rPr>
              <a:t>ordered </a:t>
            </a:r>
            <a:r>
              <a:rPr lang="en-US" sz="3200" dirty="0" smtClean="0">
                <a:solidFill>
                  <a:schemeClr val="accent1"/>
                </a:solidFill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Often </a:t>
            </a:r>
            <a:r>
              <a:rPr lang="en-US" sz="3200" dirty="0"/>
              <a:t>visualized as </a:t>
            </a:r>
            <a:r>
              <a:rPr lang="en-US" sz="3200" dirty="0">
                <a:solidFill>
                  <a:schemeClr val="accent1"/>
                </a:solidFill>
              </a:rPr>
              <a:t>vertical </a:t>
            </a:r>
            <a:r>
              <a:rPr lang="en-US" sz="3200" dirty="0" smtClean="0">
                <a:solidFill>
                  <a:schemeClr val="accent1"/>
                </a:solidFill>
              </a:rPr>
              <a:t>stack</a:t>
            </a:r>
          </a:p>
          <a:p>
            <a:pPr>
              <a:lnSpc>
                <a:spcPct val="150000"/>
              </a:lnSpc>
              <a:tabLst>
                <a:tab pos="6816725" algn="l"/>
              </a:tabLst>
            </a:pPr>
            <a:r>
              <a:rPr lang="en-US" sz="3200" dirty="0" smtClean="0"/>
              <a:t>Each </a:t>
            </a:r>
            <a:r>
              <a:rPr lang="en-US" sz="3200" dirty="0"/>
              <a:t>block </a:t>
            </a:r>
            <a:r>
              <a:rPr lang="en-US" sz="3200" dirty="0">
                <a:solidFill>
                  <a:schemeClr val="accent1"/>
                </a:solidFill>
              </a:rPr>
              <a:t>on top</a:t>
            </a:r>
            <a:r>
              <a:rPr lang="en-US" sz="3200" dirty="0"/>
              <a:t> of the </a:t>
            </a:r>
            <a:r>
              <a:rPr lang="en-US" sz="3200" dirty="0" smtClean="0"/>
              <a:t>other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Structure</a:t>
            </a:r>
            <a:endParaRPr lang="en-US" noProof="1"/>
          </a:p>
        </p:txBody>
      </p:sp>
      <p:sp>
        <p:nvSpPr>
          <p:cNvPr id="7" name="Rectangle: Rounded Corners 13"/>
          <p:cNvSpPr/>
          <p:nvPr/>
        </p:nvSpPr>
        <p:spPr>
          <a:xfrm>
            <a:off x="8913812" y="1905000"/>
            <a:ext cx="720000" cy="720000"/>
          </a:xfrm>
          <a:prstGeom prst="roundRect">
            <a:avLst>
              <a:gd name="adj" fmla="val 5319"/>
            </a:avLst>
          </a:prstGeom>
          <a:solidFill>
            <a:schemeClr val="bg2">
              <a:alpha val="2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8" name="Rectangle: Rounded Corners 13"/>
          <p:cNvSpPr/>
          <p:nvPr/>
        </p:nvSpPr>
        <p:spPr>
          <a:xfrm>
            <a:off x="8913812" y="3200400"/>
            <a:ext cx="720000" cy="720000"/>
          </a:xfrm>
          <a:prstGeom prst="roundRect">
            <a:avLst>
              <a:gd name="adj" fmla="val 5319"/>
            </a:avLst>
          </a:prstGeom>
          <a:solidFill>
            <a:schemeClr val="bg2">
              <a:alpha val="2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0590213" y="3352800"/>
            <a:ext cx="1447799" cy="1055608"/>
          </a:xfrm>
          <a:prstGeom prst="wedgeRoundRectCallout">
            <a:avLst>
              <a:gd name="adj1" fmla="val -72402"/>
              <a:gd name="adj2" fmla="val 3908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noProof="1">
                <a:solidFill>
                  <a:srgbClr val="FFFFFF"/>
                </a:solidFill>
              </a:rPr>
              <a:t>Blockchain </a:t>
            </a:r>
          </a:p>
          <a:p>
            <a:pPr algn="ctr"/>
            <a:r>
              <a:rPr lang="en-US" sz="2000" noProof="1">
                <a:solidFill>
                  <a:srgbClr val="FFFFFF"/>
                </a:solidFill>
              </a:rPr>
              <a:t>height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0514012" y="1524000"/>
            <a:ext cx="1447799" cy="990600"/>
          </a:xfrm>
          <a:prstGeom prst="wedgeRoundRectCallout">
            <a:avLst>
              <a:gd name="adj1" fmla="val -81278"/>
              <a:gd name="adj2" fmla="val 341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noProof="1">
                <a:solidFill>
                  <a:srgbClr val="FFFFFF"/>
                </a:solidFill>
              </a:rPr>
              <a:t>Tip</a:t>
            </a:r>
            <a:endParaRPr lang="en-US" noProof="1">
              <a:solidFill>
                <a:srgbClr val="FFFFFF"/>
              </a:solidFill>
            </a:endParaRPr>
          </a:p>
        </p:txBody>
      </p:sp>
      <p:sp>
        <p:nvSpPr>
          <p:cNvPr id="11" name="Arrow: Right 6"/>
          <p:cNvSpPr/>
          <p:nvPr/>
        </p:nvSpPr>
        <p:spPr>
          <a:xfrm rot="16200000">
            <a:off x="9061431" y="5414982"/>
            <a:ext cx="466766" cy="15240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: Rounded Corners 13"/>
          <p:cNvSpPr/>
          <p:nvPr/>
        </p:nvSpPr>
        <p:spPr>
          <a:xfrm>
            <a:off x="8913812" y="5791200"/>
            <a:ext cx="720000" cy="720000"/>
          </a:xfrm>
          <a:prstGeom prst="roundRect">
            <a:avLst>
              <a:gd name="adj" fmla="val 5319"/>
            </a:avLst>
          </a:prstGeom>
          <a:solidFill>
            <a:schemeClr val="bg2">
              <a:alpha val="2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8913812" y="4495800"/>
            <a:ext cx="720000" cy="720000"/>
          </a:xfrm>
          <a:prstGeom prst="roundRect">
            <a:avLst>
              <a:gd name="adj" fmla="val 5319"/>
            </a:avLst>
          </a:prstGeom>
          <a:solidFill>
            <a:schemeClr val="bg2">
              <a:alpha val="2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4" name="Arrow: Right 6"/>
          <p:cNvSpPr/>
          <p:nvPr/>
        </p:nvSpPr>
        <p:spPr>
          <a:xfrm rot="16200000">
            <a:off x="9061430" y="2824182"/>
            <a:ext cx="466766" cy="15240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Right 6"/>
          <p:cNvSpPr/>
          <p:nvPr/>
        </p:nvSpPr>
        <p:spPr>
          <a:xfrm rot="16200000">
            <a:off x="9061430" y="4119582"/>
            <a:ext cx="466766" cy="15240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514012" y="5410200"/>
            <a:ext cx="1371599" cy="990600"/>
          </a:xfrm>
          <a:prstGeom prst="wedgeRoundRectCallout">
            <a:avLst>
              <a:gd name="adj1" fmla="val -76806"/>
              <a:gd name="adj2" fmla="val 366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noProof="1">
                <a:solidFill>
                  <a:srgbClr val="FFFFFF"/>
                </a:solidFill>
              </a:rPr>
              <a:t>Genesis block</a:t>
            </a:r>
          </a:p>
        </p:txBody>
      </p:sp>
      <p:sp>
        <p:nvSpPr>
          <p:cNvPr id="17" name="Left Brace 16"/>
          <p:cNvSpPr/>
          <p:nvPr/>
        </p:nvSpPr>
        <p:spPr>
          <a:xfrm rot="10800000">
            <a:off x="9599612" y="1828800"/>
            <a:ext cx="457200" cy="48768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Each block is identified by a hash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SHA256 – </a:t>
            </a:r>
            <a:r>
              <a:rPr lang="en-US" sz="3000" dirty="0" smtClean="0"/>
              <a:t>bitcoin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Each </a:t>
            </a:r>
            <a:r>
              <a:rPr lang="en-US" sz="3400" dirty="0"/>
              <a:t>block references the previous one – the parent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Each block contains its parent hash in its header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Technical Aspects</a:t>
            </a:r>
            <a:endParaRPr lang="en-US" noProof="1"/>
          </a:p>
        </p:txBody>
      </p:sp>
      <p:pic>
        <p:nvPicPr>
          <p:cNvPr id="18" name="Picture 2" descr="Резултат с изображение за merkle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982" y="3792191"/>
            <a:ext cx="7730859" cy="2990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7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Course Overview</a:t>
            </a:r>
          </a:p>
          <a:p>
            <a:pPr marL="446088" indent="-446088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What </a:t>
            </a:r>
            <a:r>
              <a:rPr lang="en-US" sz="3400" dirty="0">
                <a:ea typeface="Calibri"/>
                <a:cs typeface="Calibri"/>
                <a:sym typeface="Calibri"/>
              </a:rPr>
              <a:t>is </a:t>
            </a:r>
            <a:r>
              <a:rPr lang="en-US" sz="3400" dirty="0" err="1">
                <a:ea typeface="Calibri"/>
                <a:cs typeface="Calibri"/>
                <a:sym typeface="Calibri"/>
              </a:rPr>
              <a:t>Blockchain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?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latin typeface="Calibri"/>
                <a:ea typeface="Calibri"/>
                <a:cs typeface="Calibri"/>
                <a:sym typeface="Calibri"/>
              </a:rPr>
              <a:t>History of </a:t>
            </a:r>
            <a:r>
              <a:rPr lang="en-US" sz="3400" dirty="0" err="1" smtClean="0"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 lang="en-US" sz="3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latin typeface="Calibri"/>
                <a:ea typeface="Calibri"/>
                <a:cs typeface="Calibri"/>
                <a:sym typeface="Calibri"/>
              </a:rPr>
              <a:t>Key Concepts of </a:t>
            </a:r>
            <a:r>
              <a:rPr lang="en-US" sz="3400" dirty="0" err="1" smtClean="0"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 lang="en-US" sz="34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Types of </a:t>
            </a:r>
            <a:r>
              <a:rPr lang="en-US" sz="3400" b="0" i="0" u="none" strike="noStrike" cap="none" dirty="0" err="1" smtClean="0"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Applications &amp; Implementations</a:t>
            </a: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latin typeface="Calibri"/>
                <a:ea typeface="Calibri"/>
                <a:cs typeface="Calibri"/>
                <a:sym typeface="Calibri"/>
              </a:rPr>
              <a:t>Homework Assignment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latin typeface="Calibri"/>
                <a:sym typeface="Calibri"/>
              </a:rPr>
              <a:t>Resources &amp; Further Reading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sequence of hashes</a:t>
            </a:r>
            <a:r>
              <a:rPr lang="en-US" sz="3200" dirty="0"/>
              <a:t> linking each block to its parent </a:t>
            </a:r>
            <a:r>
              <a:rPr lang="en-US" sz="3200" dirty="0">
                <a:solidFill>
                  <a:schemeClr val="accent1"/>
                </a:solidFill>
              </a:rPr>
              <a:t>creates </a:t>
            </a:r>
            <a:r>
              <a:rPr lang="en-US" sz="3200" dirty="0" smtClean="0">
                <a:solidFill>
                  <a:schemeClr val="accent1"/>
                </a:solidFill>
              </a:rPr>
              <a:t>a</a:t>
            </a:r>
            <a:br>
              <a:rPr lang="en-US" sz="3200" dirty="0" smtClean="0">
                <a:solidFill>
                  <a:schemeClr val="accent1"/>
                </a:solidFill>
              </a:rPr>
            </a:br>
            <a:r>
              <a:rPr lang="en-US" sz="3200" dirty="0" smtClean="0">
                <a:solidFill>
                  <a:schemeClr val="accent1"/>
                </a:solidFill>
              </a:rPr>
              <a:t>chain</a:t>
            </a:r>
            <a:r>
              <a:rPr lang="en-US" sz="3200" dirty="0" smtClean="0"/>
              <a:t> </a:t>
            </a:r>
            <a:r>
              <a:rPr lang="en-US" sz="3200" dirty="0"/>
              <a:t>going back all the way to the first block ever created, known </a:t>
            </a:r>
            <a:r>
              <a:rPr lang="en-US" sz="3200" dirty="0" smtClean="0"/>
              <a:t>as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/>
                </a:solidFill>
              </a:rPr>
              <a:t>the</a:t>
            </a:r>
            <a:r>
              <a:rPr lang="en-US" sz="3200" dirty="0">
                <a:solidFill>
                  <a:schemeClr val="accent1"/>
                </a:solidFill>
              </a:rPr>
              <a:t> genesis </a:t>
            </a:r>
            <a:r>
              <a:rPr lang="en-US" sz="3200" dirty="0" smtClean="0">
                <a:solidFill>
                  <a:schemeClr val="accent1"/>
                </a:solidFill>
              </a:rPr>
              <a:t>block</a:t>
            </a:r>
            <a:r>
              <a:rPr lang="en-US" sz="3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When </a:t>
            </a:r>
            <a:r>
              <a:rPr lang="en-US" sz="3200" dirty="0"/>
              <a:t>the parent is </a:t>
            </a:r>
            <a:r>
              <a:rPr lang="en-US" sz="3200" dirty="0">
                <a:solidFill>
                  <a:schemeClr val="accent1"/>
                </a:solidFill>
              </a:rPr>
              <a:t>modified</a:t>
            </a:r>
            <a:r>
              <a:rPr lang="en-US" sz="3200" dirty="0"/>
              <a:t> in any way, its hash </a:t>
            </a:r>
            <a:r>
              <a:rPr lang="en-US" sz="3200" dirty="0" smtClean="0"/>
              <a:t>changes.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This </a:t>
            </a:r>
            <a:r>
              <a:rPr lang="en-US" sz="3200" dirty="0">
                <a:solidFill>
                  <a:schemeClr val="accent1"/>
                </a:solidFill>
              </a:rPr>
              <a:t>change affects</a:t>
            </a:r>
            <a:r>
              <a:rPr lang="en-US" sz="3200" dirty="0"/>
              <a:t> the child block and all subsequent </a:t>
            </a:r>
            <a:r>
              <a:rPr lang="en-US" sz="3200" dirty="0" smtClean="0"/>
              <a:t>blocks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hlinkClick r:id="rId2"/>
              </a:rPr>
              <a:t>An </a:t>
            </a:r>
            <a:r>
              <a:rPr lang="en-US" sz="3200" dirty="0">
                <a:hlinkClick r:id="rId2"/>
              </a:rPr>
              <a:t>example SHA256 generator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Block Relation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339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Think also of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in a </a:t>
            </a:r>
            <a:r>
              <a:rPr lang="en-US" dirty="0">
                <a:solidFill>
                  <a:schemeClr val="accent1"/>
                </a:solidFill>
              </a:rPr>
              <a:t>book</a:t>
            </a:r>
          </a:p>
          <a:p>
            <a:r>
              <a:rPr lang="en-US" dirty="0" err="1"/>
              <a:t>Blockchains</a:t>
            </a:r>
            <a:r>
              <a:rPr lang="en-US" dirty="0"/>
              <a:t> by definition are: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 </a:t>
            </a:r>
            <a:r>
              <a:rPr lang="en-US" dirty="0"/>
              <a:t>(but can have branches)</a:t>
            </a:r>
          </a:p>
          <a:p>
            <a:pPr lvl="1"/>
            <a:r>
              <a:rPr lang="en-US" dirty="0"/>
              <a:t>grow in </a:t>
            </a:r>
            <a:r>
              <a:rPr lang="en-US" dirty="0">
                <a:solidFill>
                  <a:schemeClr val="accent1"/>
                </a:solidFill>
              </a:rPr>
              <a:t>chronological order</a:t>
            </a:r>
          </a:p>
          <a:p>
            <a:r>
              <a:rPr lang="en-US" dirty="0" err="1"/>
              <a:t>Blockchains</a:t>
            </a:r>
            <a:r>
              <a:rPr lang="en-US" dirty="0"/>
              <a:t> are P2P networks, with each </a:t>
            </a:r>
            <a:r>
              <a:rPr lang="en-US" dirty="0">
                <a:solidFill>
                  <a:schemeClr val="accent1"/>
                </a:solidFill>
              </a:rPr>
              <a:t>peer</a:t>
            </a:r>
            <a:r>
              <a:rPr lang="en-US" dirty="0"/>
              <a:t> holding a </a:t>
            </a:r>
            <a:r>
              <a:rPr lang="en-US" dirty="0">
                <a:solidFill>
                  <a:schemeClr val="accent1"/>
                </a:solidFill>
              </a:rPr>
              <a:t>copy</a:t>
            </a:r>
            <a:r>
              <a:rPr lang="en-US" dirty="0"/>
              <a:t> of the ledger </a:t>
            </a:r>
          </a:p>
          <a:p>
            <a:pPr lvl="1"/>
            <a:r>
              <a:rPr lang="en-US" dirty="0"/>
              <a:t>contrast to client-server model (centralized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Digital Ledger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5501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Connectivity between peers can be</a:t>
            </a:r>
          </a:p>
          <a:p>
            <a:pPr lvl="1"/>
            <a:r>
              <a:rPr lang="en-US" dirty="0"/>
              <a:t>Over local network</a:t>
            </a:r>
          </a:p>
          <a:p>
            <a:pPr lvl="1"/>
            <a:r>
              <a:rPr lang="en-US" dirty="0"/>
              <a:t>Internet-based</a:t>
            </a:r>
          </a:p>
          <a:p>
            <a:r>
              <a:rPr lang="en-US" dirty="0" err="1"/>
              <a:t>Blockchains</a:t>
            </a:r>
            <a:r>
              <a:rPr lang="en-US" dirty="0"/>
              <a:t> can exist locally</a:t>
            </a:r>
          </a:p>
          <a:p>
            <a:pPr lvl="1"/>
            <a:r>
              <a:rPr lang="en-US" dirty="0"/>
              <a:t>Not open to the wide Internet</a:t>
            </a:r>
          </a:p>
          <a:p>
            <a:r>
              <a:rPr lang="en-US" dirty="0"/>
              <a:t>Running two full-nodes in a local network</a:t>
            </a:r>
          </a:p>
          <a:p>
            <a:pPr lvl="1"/>
            <a:r>
              <a:rPr lang="en-US" dirty="0"/>
              <a:t>If no internet, the </a:t>
            </a:r>
            <a:r>
              <a:rPr lang="en-US" dirty="0" err="1"/>
              <a:t>blockchain</a:t>
            </a:r>
            <a:r>
              <a:rPr lang="en-US" dirty="0"/>
              <a:t> will continue to grow locally, </a:t>
            </a:r>
            <a:r>
              <a:rPr lang="en-US" dirty="0" smtClean="0"/>
              <a:t>if</a:t>
            </a:r>
            <a:br>
              <a:rPr lang="en-US" dirty="0" smtClean="0"/>
            </a:br>
            <a:r>
              <a:rPr lang="en-US" dirty="0" smtClean="0"/>
              <a:t>there </a:t>
            </a:r>
            <a:r>
              <a:rPr lang="en-US" dirty="0"/>
              <a:t>are transactions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Connectivity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11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Network</a:t>
            </a:r>
            <a:endParaRPr lang="en-US" noProof="1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56770"/>
          <a:stretch>
            <a:fillRect/>
          </a:stretch>
        </p:blipFill>
        <p:spPr bwMode="auto">
          <a:xfrm>
            <a:off x="1039812" y="2140744"/>
            <a:ext cx="43688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8508" r="2482"/>
          <a:stretch>
            <a:fillRect/>
          </a:stretch>
        </p:blipFill>
        <p:spPr bwMode="auto">
          <a:xfrm>
            <a:off x="6018212" y="2133600"/>
            <a:ext cx="4953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063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 marL="0" lvl="1"/>
            <a:r>
              <a:rPr lang="en-US" sz="3600" dirty="0"/>
              <a:t>By definition </a:t>
            </a:r>
            <a:r>
              <a:rPr lang="en-US" sz="3600" dirty="0" err="1"/>
              <a:t>blockchains</a:t>
            </a:r>
            <a:r>
              <a:rPr lang="en-US" sz="3600" dirty="0"/>
              <a:t> are </a:t>
            </a:r>
            <a:r>
              <a:rPr lang="en-US" sz="3600" b="1" i="1" dirty="0">
                <a:solidFill>
                  <a:schemeClr val="accent1"/>
                </a:solidFill>
              </a:rPr>
              <a:t>decentralized</a:t>
            </a:r>
            <a:r>
              <a:rPr lang="en-US" sz="3600" dirty="0"/>
              <a:t> and </a:t>
            </a:r>
            <a:r>
              <a:rPr lang="en-US" sz="3600" b="1" i="1" dirty="0">
                <a:solidFill>
                  <a:schemeClr val="accent1"/>
                </a:solidFill>
              </a:rPr>
              <a:t>distributed</a:t>
            </a:r>
            <a:r>
              <a:rPr lang="en-US" sz="3600" b="1" i="1" dirty="0"/>
              <a:t> </a:t>
            </a:r>
            <a:r>
              <a:rPr lang="en-US" sz="3600" dirty="0"/>
              <a:t> </a:t>
            </a:r>
          </a:p>
          <a:p>
            <a:pPr marL="457200" lvl="2"/>
            <a:r>
              <a:rPr lang="en-US" sz="3600" dirty="0"/>
              <a:t> i.e. a list of transactions is </a:t>
            </a:r>
            <a:r>
              <a:rPr lang="en-US" sz="3600" dirty="0">
                <a:solidFill>
                  <a:schemeClr val="accent1"/>
                </a:solidFill>
              </a:rPr>
              <a:t>replicated</a:t>
            </a:r>
            <a:r>
              <a:rPr lang="en-US" sz="3600" dirty="0"/>
              <a:t> across a number of computers(nodes), rather than being stored on a central server.</a:t>
            </a:r>
            <a:endParaRPr lang="en-US" sz="3600" b="1" i="1" dirty="0"/>
          </a:p>
          <a:p>
            <a:r>
              <a:rPr lang="en-US" sz="3600" dirty="0"/>
              <a:t> If a certain </a:t>
            </a:r>
            <a:r>
              <a:rPr lang="en-US" sz="3600" dirty="0" err="1"/>
              <a:t>blockchain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/>
                </a:solidFill>
              </a:rPr>
              <a:t>does not possess </a:t>
            </a:r>
            <a:r>
              <a:rPr lang="en-US" sz="3600" dirty="0"/>
              <a:t>this attributes it is:</a:t>
            </a:r>
          </a:p>
          <a:p>
            <a:pPr lvl="1"/>
            <a:r>
              <a:rPr lang="en-US" sz="3600" dirty="0"/>
              <a:t> Either a </a:t>
            </a:r>
            <a:r>
              <a:rPr lang="en-US" sz="3600" dirty="0">
                <a:solidFill>
                  <a:schemeClr val="accent1"/>
                </a:solidFill>
              </a:rPr>
              <a:t>private</a:t>
            </a:r>
            <a:r>
              <a:rPr lang="en-US" sz="3600" dirty="0"/>
              <a:t> </a:t>
            </a:r>
            <a:r>
              <a:rPr lang="en-US" sz="3600" dirty="0" err="1"/>
              <a:t>blockchain</a:t>
            </a:r>
            <a:endParaRPr lang="en-US" sz="3600" dirty="0"/>
          </a:p>
          <a:p>
            <a:pPr lvl="1"/>
            <a:r>
              <a:rPr lang="en-US" sz="3600" dirty="0"/>
              <a:t> Or a </a:t>
            </a:r>
            <a:r>
              <a:rPr lang="en-US" sz="3600" dirty="0">
                <a:solidFill>
                  <a:schemeClr val="accent1"/>
                </a:solidFill>
              </a:rPr>
              <a:t>database</a:t>
            </a:r>
            <a:r>
              <a:rPr lang="en-US" sz="3600" dirty="0"/>
              <a:t> incorrectly termed as a ”</a:t>
            </a:r>
            <a:r>
              <a:rPr lang="en-US" sz="3600" dirty="0" err="1"/>
              <a:t>blockchain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Network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6262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sz="3200" dirty="0"/>
              <a:t>Full nodes </a:t>
            </a:r>
          </a:p>
          <a:p>
            <a:pPr lvl="1"/>
            <a:r>
              <a:rPr lang="en-US" dirty="0"/>
              <a:t>Keep a </a:t>
            </a:r>
            <a:r>
              <a:rPr lang="en-US" dirty="0">
                <a:solidFill>
                  <a:schemeClr val="accent1"/>
                </a:solidFill>
              </a:rPr>
              <a:t>complete</a:t>
            </a:r>
            <a:r>
              <a:rPr lang="en-US" dirty="0"/>
              <a:t> copy of the </a:t>
            </a:r>
            <a:r>
              <a:rPr lang="en-US" dirty="0" err="1"/>
              <a:t>blockchain</a:t>
            </a:r>
            <a:r>
              <a:rPr lang="en-US" dirty="0"/>
              <a:t>. </a:t>
            </a:r>
          </a:p>
          <a:p>
            <a:r>
              <a:rPr lang="en-US" sz="3200" dirty="0"/>
              <a:t>Miners in a network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Create new blocks </a:t>
            </a:r>
            <a:r>
              <a:rPr lang="en-US" dirty="0"/>
              <a:t>by running specialized hardware (ASIC) to solve the Proof-of-Work algorithm</a:t>
            </a:r>
          </a:p>
          <a:p>
            <a:r>
              <a:rPr lang="en-US" sz="3200" dirty="0"/>
              <a:t>Simplified Payment Verification (SPV)</a:t>
            </a:r>
          </a:p>
          <a:p>
            <a:pPr lvl="1"/>
            <a:r>
              <a:rPr lang="en-US" dirty="0"/>
              <a:t>SPV nodes </a:t>
            </a:r>
            <a:r>
              <a:rPr lang="en-US" dirty="0">
                <a:solidFill>
                  <a:schemeClr val="accent1"/>
                </a:solidFill>
              </a:rPr>
              <a:t>don’t have all transactions </a:t>
            </a:r>
            <a:r>
              <a:rPr lang="en-US" dirty="0"/>
              <a:t>and do not download full blocks, </a:t>
            </a:r>
            <a:r>
              <a:rPr lang="en-US" dirty="0">
                <a:solidFill>
                  <a:schemeClr val="accent1"/>
                </a:solidFill>
              </a:rPr>
              <a:t>just block headers</a:t>
            </a:r>
            <a:r>
              <a:rPr lang="en-US" dirty="0"/>
              <a:t>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Network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116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fundamental problem in control of multi-agent systems</a:t>
            </a:r>
          </a:p>
          <a:p>
            <a:r>
              <a:rPr lang="en-US" sz="3200" dirty="0" smtClean="0"/>
              <a:t>Caused by Byzantine Fault Tolerance (BFT)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Consensus</a:t>
            </a:r>
            <a:endParaRPr lang="en-US" noProof="1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08612" y="4191000"/>
            <a:ext cx="1447800" cy="10668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Oval 7"/>
          <p:cNvSpPr/>
          <p:nvPr/>
        </p:nvSpPr>
        <p:spPr>
          <a:xfrm>
            <a:off x="5522912" y="2667000"/>
            <a:ext cx="1143000" cy="990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9612" y="2967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G1</a:t>
            </a:r>
            <a:endParaRPr lang="bg-BG" sz="2400" dirty="0">
              <a:solidFill>
                <a:schemeClr val="bg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351212" y="5105400"/>
            <a:ext cx="1143000" cy="990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94612" y="5181600"/>
            <a:ext cx="1143000" cy="990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TextBox 11"/>
          <p:cNvSpPr txBox="1"/>
          <p:nvPr/>
        </p:nvSpPr>
        <p:spPr>
          <a:xfrm>
            <a:off x="3503612" y="540573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</a:rPr>
              <a:t>G2</a:t>
            </a:r>
            <a:endParaRPr lang="bg-BG" sz="24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3212" y="548193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G3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958462">
            <a:off x="6414148" y="4114234"/>
            <a:ext cx="1928705" cy="1803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ight Arrow 14"/>
          <p:cNvSpPr/>
          <p:nvPr/>
        </p:nvSpPr>
        <p:spPr>
          <a:xfrm rot="8093039">
            <a:off x="3817055" y="4085745"/>
            <a:ext cx="1928705" cy="1803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5484812" y="4429780"/>
            <a:ext cx="131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city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5180012" y="5638800"/>
            <a:ext cx="1928705" cy="1803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579812" y="36576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attack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6012" y="3657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attack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1012" y="6019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retreat</a:t>
            </a:r>
            <a:endParaRPr lang="bg-BG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7812" y="5334000"/>
            <a:ext cx="381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5283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 animBg="1"/>
      <p:bldP spid="18" grpId="0"/>
      <p:bldP spid="19" grpId="0"/>
      <p:bldP spid="2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 The consensus protocol does two things: </a:t>
            </a:r>
          </a:p>
          <a:p>
            <a:pPr lvl="1"/>
            <a:r>
              <a:rPr lang="en-US" dirty="0"/>
              <a:t>ensures that the next block in a </a:t>
            </a:r>
            <a:r>
              <a:rPr lang="en-US" dirty="0" err="1"/>
              <a:t>blockchain</a:t>
            </a:r>
            <a:r>
              <a:rPr lang="en-US" dirty="0"/>
              <a:t> is the one and </a:t>
            </a:r>
            <a:r>
              <a:rPr lang="en-US" dirty="0" smtClean="0"/>
              <a:t>only</a:t>
            </a:r>
            <a:br>
              <a:rPr lang="en-US" dirty="0" smtClean="0"/>
            </a:br>
            <a:r>
              <a:rPr lang="en-US" dirty="0" smtClean="0"/>
              <a:t>version </a:t>
            </a:r>
            <a:r>
              <a:rPr lang="en-US" dirty="0"/>
              <a:t>of the truth</a:t>
            </a:r>
          </a:p>
          <a:p>
            <a:pPr lvl="1"/>
            <a:r>
              <a:rPr lang="en-US" dirty="0"/>
              <a:t>keeps powerful adversaries from derailing the system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successfully </a:t>
            </a:r>
            <a:r>
              <a:rPr lang="en-US" dirty="0"/>
              <a:t>forking the chain</a:t>
            </a:r>
          </a:p>
          <a:p>
            <a:r>
              <a:rPr lang="en-US" sz="3200" dirty="0"/>
              <a:t>Currently, in Bitcoin, the SHA256 hashing must produce a </a:t>
            </a:r>
            <a:r>
              <a:rPr lang="en-US" sz="3200" dirty="0" smtClean="0"/>
              <a:t>sequence</a:t>
            </a:r>
            <a:br>
              <a:rPr lang="en-US" sz="3200" dirty="0" smtClean="0"/>
            </a:br>
            <a:r>
              <a:rPr lang="en-US" sz="3200" dirty="0" smtClean="0"/>
              <a:t>starting </a:t>
            </a:r>
            <a:r>
              <a:rPr lang="en-US" sz="3200" dirty="0"/>
              <a:t>with 18 zeros. The number of zeros is set by the difficulty. </a:t>
            </a:r>
          </a:p>
          <a:p>
            <a:r>
              <a:rPr lang="en-US" sz="3200" dirty="0" smtClean="0"/>
              <a:t>What </a:t>
            </a:r>
            <a:r>
              <a:rPr lang="en-US" sz="3200" dirty="0"/>
              <a:t>are the chances to have a hash starting with 0? And 2^n </a:t>
            </a:r>
            <a:r>
              <a:rPr lang="en-US" sz="3200" dirty="0" smtClean="0"/>
              <a:t>– for</a:t>
            </a:r>
            <a:br>
              <a:rPr lang="en-US" sz="3200" dirty="0" smtClean="0"/>
            </a:br>
            <a:r>
              <a:rPr lang="en-US" sz="3200" dirty="0" smtClean="0"/>
              <a:t>every </a:t>
            </a:r>
            <a:r>
              <a:rPr lang="en-US" sz="3200" dirty="0"/>
              <a:t>subsequent </a:t>
            </a:r>
            <a:r>
              <a:rPr lang="en-US" sz="3200" dirty="0" smtClean="0"/>
              <a:t>zero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Consensus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5671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Types of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7" b="28014"/>
          <a:stretch/>
        </p:blipFill>
        <p:spPr>
          <a:xfrm>
            <a:off x="3018698" y="-304800"/>
            <a:ext cx="5862457" cy="44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No central authority</a:t>
            </a:r>
          </a:p>
          <a:p>
            <a:r>
              <a:rPr lang="en-US" dirty="0"/>
              <a:t>Anyone can:</a:t>
            </a:r>
          </a:p>
          <a:p>
            <a:pPr lvl="1"/>
            <a:r>
              <a:rPr lang="en-US" sz="3400" dirty="0"/>
              <a:t>Read</a:t>
            </a:r>
          </a:p>
          <a:p>
            <a:pPr lvl="1"/>
            <a:r>
              <a:rPr lang="en-US" sz="3400" dirty="0"/>
              <a:t>Write </a:t>
            </a:r>
          </a:p>
          <a:p>
            <a:pPr lvl="1"/>
            <a:r>
              <a:rPr lang="en-US" sz="3400" dirty="0"/>
              <a:t>Verify transactions by participating in the </a:t>
            </a:r>
            <a:r>
              <a:rPr lang="en-US" sz="3400" dirty="0" smtClean="0"/>
              <a:t>consensus</a:t>
            </a:r>
            <a:br>
              <a:rPr lang="en-US" sz="3400" dirty="0" smtClean="0"/>
            </a:br>
            <a:r>
              <a:rPr lang="en-US" sz="3400" dirty="0" smtClean="0"/>
              <a:t>mechanism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Public Blockchains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38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  <a:tabLst>
                <a:tab pos="5557838" algn="l"/>
              </a:tabLst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1500" b="1" dirty="0"/>
              <a:t>#</a:t>
            </a:r>
            <a:r>
              <a:rPr lang="en-US" sz="11500" b="1" dirty="0" smtClean="0"/>
              <a:t>B-Chain-Intro</a:t>
            </a:r>
            <a:endParaRPr lang="bg-BG" sz="11500" b="1" dirty="0"/>
          </a:p>
          <a:p>
            <a:pPr marL="0" indent="0">
              <a:buNone/>
            </a:pPr>
            <a:endParaRPr lang="bg-BG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Questions?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Also called permissioned</a:t>
            </a:r>
          </a:p>
          <a:p>
            <a:r>
              <a:rPr lang="en-US" dirty="0"/>
              <a:t>Write permissions are centralized</a:t>
            </a:r>
          </a:p>
          <a:p>
            <a:pPr lvl="1"/>
            <a:r>
              <a:rPr lang="en-US" dirty="0"/>
              <a:t>Single person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/>
              <a:t>Group</a:t>
            </a:r>
          </a:p>
          <a:p>
            <a:r>
              <a:rPr lang="en-US" dirty="0"/>
              <a:t>Read access could be restricted</a:t>
            </a:r>
          </a:p>
          <a:p>
            <a:pPr lvl="1"/>
            <a:r>
              <a:rPr lang="en-US" dirty="0"/>
              <a:t>Could be granted to outside people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Private Blockchains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335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Hybrids between public and private ones</a:t>
            </a:r>
          </a:p>
          <a:p>
            <a:r>
              <a:rPr lang="en-US" dirty="0"/>
              <a:t>No central authority</a:t>
            </a:r>
          </a:p>
          <a:p>
            <a:r>
              <a:rPr lang="en-US" dirty="0"/>
              <a:t>Only selected participants can </a:t>
            </a:r>
            <a:r>
              <a:rPr lang="en-US" b="1" dirty="0">
                <a:solidFill>
                  <a:schemeClr val="accent1"/>
                </a:solidFill>
              </a:rPr>
              <a:t>write or verify transactions</a:t>
            </a:r>
            <a:r>
              <a:rPr lang="en-US" dirty="0"/>
              <a:t>.</a:t>
            </a:r>
          </a:p>
          <a:p>
            <a:r>
              <a:rPr lang="en-US" dirty="0"/>
              <a:t>Read access can be public or not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Consortium Blockchains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76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Comparison of Types of Blockchains</a:t>
            </a:r>
            <a:endParaRPr lang="en-US" noProof="1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64570"/>
              </p:ext>
            </p:extLst>
          </p:nvPr>
        </p:nvGraphicFramePr>
        <p:xfrm>
          <a:off x="874712" y="2057400"/>
          <a:ext cx="10439400" cy="83788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3788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Property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Public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Hybrid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Private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86217"/>
              </p:ext>
            </p:extLst>
          </p:nvPr>
        </p:nvGraphicFramePr>
        <p:xfrm>
          <a:off x="874712" y="2895600"/>
          <a:ext cx="10439402" cy="4568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Permissioned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54002"/>
              </p:ext>
            </p:extLst>
          </p:nvPr>
        </p:nvGraphicFramePr>
        <p:xfrm>
          <a:off x="874712" y="3352800"/>
          <a:ext cx="10439401" cy="45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Decentralized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Partially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84119"/>
              </p:ext>
            </p:extLst>
          </p:nvPr>
        </p:nvGraphicFramePr>
        <p:xfrm>
          <a:off x="874712" y="3810000"/>
          <a:ext cx="10439402" cy="4568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Trustless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20748"/>
              </p:ext>
            </p:extLst>
          </p:nvPr>
        </p:nvGraphicFramePr>
        <p:xfrm>
          <a:off x="874712" y="4267200"/>
          <a:ext cx="10439401" cy="45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Slow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Faster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Faster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5654"/>
              </p:ext>
            </p:extLst>
          </p:nvPr>
        </p:nvGraphicFramePr>
        <p:xfrm>
          <a:off x="874712" y="4724400"/>
          <a:ext cx="10439402" cy="4568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Asset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BTC, ETH, etc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Per use case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Per use case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090083"/>
              </p:ext>
            </p:extLst>
          </p:nvPr>
        </p:nvGraphicFramePr>
        <p:xfrm>
          <a:off x="874712" y="5181600"/>
          <a:ext cx="10439401" cy="45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527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PoW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PoW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PoS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Native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Native</a:t>
                      </a:r>
                      <a:endParaRPr lang="bg-B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0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4949" y="5175516"/>
            <a:ext cx="10958928" cy="768084"/>
          </a:xfrm>
        </p:spPr>
        <p:txBody>
          <a:bodyPr/>
          <a:lstStyle/>
          <a:p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 Applications &amp;</a:t>
            </a:r>
            <a:br>
              <a:rPr lang="en-US" sz="4800" dirty="0" smtClean="0">
                <a:ea typeface="Calibri"/>
                <a:cs typeface="Calibri"/>
                <a:sym typeface="Calibri"/>
              </a:rPr>
            </a:br>
            <a:r>
              <a:rPr lang="en-US" sz="4800" dirty="0" smtClean="0">
                <a:ea typeface="Calibri"/>
                <a:cs typeface="Calibri"/>
                <a:sym typeface="Calibri"/>
              </a:rPr>
              <a:t>Implementations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7" b="28014"/>
          <a:stretch/>
        </p:blipFill>
        <p:spPr>
          <a:xfrm>
            <a:off x="3018698" y="-304800"/>
            <a:ext cx="5862457" cy="44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Deep web (onion protocol)</a:t>
            </a:r>
          </a:p>
          <a:p>
            <a:pPr lvl="1"/>
            <a:r>
              <a:rPr lang="en-US" dirty="0"/>
              <a:t>Developed in mid ’90s</a:t>
            </a:r>
          </a:p>
          <a:p>
            <a:pPr lvl="1"/>
            <a:r>
              <a:rPr lang="en-US" dirty="0"/>
              <a:t>Boomed in 2012 and 2013 with Silk Road</a:t>
            </a:r>
          </a:p>
          <a:p>
            <a:r>
              <a:rPr lang="en-US" dirty="0"/>
              <a:t>Terrorist funding</a:t>
            </a:r>
          </a:p>
          <a:p>
            <a:r>
              <a:rPr lang="en-US" dirty="0"/>
              <a:t>Money laundering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Legal Issues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6360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Track shipment of goods</a:t>
            </a:r>
          </a:p>
          <a:p>
            <a:r>
              <a:rPr lang="en-US" dirty="0"/>
              <a:t>Guarantee arrival and processing</a:t>
            </a:r>
          </a:p>
          <a:p>
            <a:r>
              <a:rPr lang="en-US" dirty="0"/>
              <a:t>Streamline payment processes</a:t>
            </a:r>
          </a:p>
          <a:p>
            <a:r>
              <a:rPr lang="en-US" dirty="0"/>
              <a:t>Improve inventory management</a:t>
            </a:r>
          </a:p>
          <a:p>
            <a:r>
              <a:rPr lang="en-US" dirty="0"/>
              <a:t>IBM &amp; Maersk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Supply Chain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068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Payment process automation</a:t>
            </a:r>
          </a:p>
          <a:p>
            <a:r>
              <a:rPr lang="en-US" dirty="0"/>
              <a:t>Trigger-based processes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Condition</a:t>
            </a:r>
          </a:p>
          <a:p>
            <a:r>
              <a:rPr lang="en-US" dirty="0"/>
              <a:t>Data insights</a:t>
            </a:r>
          </a:p>
          <a:p>
            <a:r>
              <a:rPr lang="en-US" dirty="0"/>
              <a:t>IBM, MetLife and </a:t>
            </a:r>
            <a:r>
              <a:rPr lang="en-US" dirty="0" err="1" smtClean="0"/>
              <a:t>Majesco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Insurance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4023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An entity that feeds data to smart contracts</a:t>
            </a:r>
          </a:p>
          <a:p>
            <a:r>
              <a:rPr lang="en-US" dirty="0"/>
              <a:t>In most cases it is off chain</a:t>
            </a:r>
          </a:p>
          <a:p>
            <a:r>
              <a:rPr lang="en-US" dirty="0"/>
              <a:t>Enables smart contract interaction with real-world data</a:t>
            </a:r>
          </a:p>
          <a:p>
            <a:r>
              <a:rPr lang="en-US" dirty="0"/>
              <a:t>Prediction markets</a:t>
            </a:r>
          </a:p>
          <a:p>
            <a:r>
              <a:rPr lang="en-US" dirty="0" err="1"/>
              <a:t>Oraclize</a:t>
            </a:r>
            <a:r>
              <a:rPr lang="en-US" dirty="0"/>
              <a:t>, </a:t>
            </a:r>
            <a:r>
              <a:rPr lang="en-US" dirty="0" err="1"/>
              <a:t>Aeternity</a:t>
            </a:r>
            <a:r>
              <a:rPr lang="en-US" dirty="0"/>
              <a:t>, </a:t>
            </a:r>
            <a:r>
              <a:rPr lang="en-US" dirty="0" smtClean="0"/>
              <a:t>Augur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Oracles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02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DAOs</a:t>
            </a:r>
          </a:p>
          <a:p>
            <a:r>
              <a:rPr lang="en-US" dirty="0" err="1"/>
              <a:t>Blockchain</a:t>
            </a:r>
            <a:r>
              <a:rPr lang="en-US" dirty="0"/>
              <a:t> digital identity</a:t>
            </a:r>
          </a:p>
          <a:p>
            <a:r>
              <a:rPr lang="en-US" dirty="0"/>
              <a:t>Election systems replicated on the </a:t>
            </a:r>
            <a:r>
              <a:rPr lang="en-US" dirty="0" err="1"/>
              <a:t>blockchain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Proportional vote</a:t>
            </a:r>
          </a:p>
          <a:p>
            <a:pPr lvl="1"/>
            <a:r>
              <a:rPr lang="en-US" dirty="0"/>
              <a:t>Majority vote</a:t>
            </a:r>
          </a:p>
          <a:p>
            <a:r>
              <a:rPr lang="en-US" dirty="0"/>
              <a:t>Digital identity</a:t>
            </a:r>
          </a:p>
          <a:p>
            <a:r>
              <a:rPr lang="en-US" dirty="0"/>
              <a:t>Immutable, crime resistant, </a:t>
            </a:r>
            <a:r>
              <a:rPr lang="en-US" dirty="0" smtClean="0"/>
              <a:t>transparent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Voting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322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r>
              <a:rPr lang="en-US" dirty="0"/>
              <a:t>On-chain business logic </a:t>
            </a:r>
          </a:p>
          <a:p>
            <a:r>
              <a:rPr lang="en-US" dirty="0"/>
              <a:t>Off-chain data</a:t>
            </a:r>
          </a:p>
          <a:p>
            <a:r>
              <a:rPr lang="en-US" dirty="0" smtClean="0"/>
              <a:t>Pay-per-read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Data Access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818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Course Scope and Objectives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0" y="457200"/>
            <a:ext cx="69890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Alternative </a:t>
            </a:r>
            <a:r>
              <a:rPr lang="en-US" dirty="0" err="1"/>
              <a:t>blockchains</a:t>
            </a:r>
            <a:endParaRPr lang="en-US" dirty="0"/>
          </a:p>
          <a:p>
            <a:pPr lvl="1"/>
            <a:r>
              <a:rPr lang="en-US" dirty="0"/>
              <a:t>In parallel to bitcoin’s or other</a:t>
            </a:r>
          </a:p>
          <a:p>
            <a:r>
              <a:rPr lang="en-US" dirty="0"/>
              <a:t>Send crypto to an address on a </a:t>
            </a:r>
            <a:r>
              <a:rPr lang="en-US" dirty="0" err="1"/>
              <a:t>blockchain</a:t>
            </a:r>
            <a:endParaRPr lang="en-US" dirty="0"/>
          </a:p>
          <a:p>
            <a:r>
              <a:rPr lang="en-US" dirty="0"/>
              <a:t>The balance of this address is the basis for the sidechain-based token</a:t>
            </a:r>
          </a:p>
          <a:p>
            <a:r>
              <a:rPr lang="en-US" dirty="0"/>
              <a:t>Extend functionality and interoperability </a:t>
            </a:r>
          </a:p>
          <a:p>
            <a:r>
              <a:rPr lang="en-US" dirty="0"/>
              <a:t>Transfer value off-chain</a:t>
            </a:r>
          </a:p>
          <a:p>
            <a:r>
              <a:rPr lang="en-US" dirty="0"/>
              <a:t>Drivechain.info, Elements Project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Side Chains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398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Side Chains: Sample Schema</a:t>
            </a:r>
            <a:endParaRPr lang="en-US" noProof="1"/>
          </a:p>
        </p:txBody>
      </p:sp>
      <p:sp>
        <p:nvSpPr>
          <p:cNvPr id="18" name="Rounded Rectangle 17"/>
          <p:cNvSpPr/>
          <p:nvPr/>
        </p:nvSpPr>
        <p:spPr>
          <a:xfrm>
            <a:off x="2436812" y="2819400"/>
            <a:ext cx="762000" cy="609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B1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08412" y="2819400"/>
            <a:ext cx="762000" cy="609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80012" y="2819400"/>
            <a:ext cx="762000" cy="609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B3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075612" y="4343400"/>
            <a:ext cx="762000" cy="609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DFFFF"/>
                </a:solidFill>
              </a:rPr>
              <a:t>S3</a:t>
            </a:r>
            <a:endParaRPr lang="bg-BG" sz="2800" dirty="0">
              <a:solidFill>
                <a:srgbClr val="FDFF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27812" y="4343400"/>
            <a:ext cx="762000" cy="609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DFFFF"/>
                </a:solidFill>
              </a:rPr>
              <a:t>S2</a:t>
            </a:r>
            <a:endParaRPr lang="bg-BG" sz="2800" dirty="0">
              <a:solidFill>
                <a:srgbClr val="FD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80012" y="4343400"/>
            <a:ext cx="762000" cy="6096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DFFFF"/>
                </a:solidFill>
              </a:rPr>
              <a:t>S1</a:t>
            </a:r>
            <a:endParaRPr lang="bg-BG" sz="2800" dirty="0">
              <a:solidFill>
                <a:srgbClr val="FD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075612" y="2819400"/>
            <a:ext cx="762000" cy="609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B5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27812" y="2819400"/>
            <a:ext cx="762000" cy="609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275012" y="2971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ight Arrow 26"/>
          <p:cNvSpPr/>
          <p:nvPr/>
        </p:nvSpPr>
        <p:spPr>
          <a:xfrm>
            <a:off x="4646612" y="2971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ight Arrow 27"/>
          <p:cNvSpPr/>
          <p:nvPr/>
        </p:nvSpPr>
        <p:spPr>
          <a:xfrm>
            <a:off x="7542212" y="2971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ight Arrow 28"/>
          <p:cNvSpPr/>
          <p:nvPr/>
        </p:nvSpPr>
        <p:spPr>
          <a:xfrm>
            <a:off x="6094412" y="2971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Down Arrow 29"/>
          <p:cNvSpPr/>
          <p:nvPr/>
        </p:nvSpPr>
        <p:spPr>
          <a:xfrm>
            <a:off x="5332412" y="3581400"/>
            <a:ext cx="381000" cy="609600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ight Arrow 30"/>
          <p:cNvSpPr/>
          <p:nvPr/>
        </p:nvSpPr>
        <p:spPr>
          <a:xfrm>
            <a:off x="6094412" y="4495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ight Arrow 31"/>
          <p:cNvSpPr/>
          <p:nvPr/>
        </p:nvSpPr>
        <p:spPr>
          <a:xfrm>
            <a:off x="7542212" y="4495800"/>
            <a:ext cx="457200" cy="3048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653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Multiple Choice Test (online)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Watch My “Investing in Cryptocurrencies” Seminar: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FFC000"/>
                </a:solidFill>
              </a:rPr>
              <a:t>https://softuni.bg/trainings/resources/video/29657/video-stream-record-07-march-2018-mihael-mladenov-investing-in-cryptocurrencies/1906</a:t>
            </a:r>
            <a:endParaRPr lang="en-US" dirty="0" smtClean="0">
              <a:solidFill>
                <a:srgbClr val="FFC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 smtClean="0"/>
              <a:t>Think About: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What Happens with the Network if Access to the Internet Stops?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What Happens to the </a:t>
            </a:r>
            <a:r>
              <a:rPr lang="en-US" dirty="0" err="1" smtClean="0"/>
              <a:t>Blockchain</a:t>
            </a:r>
            <a:r>
              <a:rPr lang="en-US" dirty="0" smtClean="0"/>
              <a:t>? Does it Continue to Exist?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Homework Assignment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076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GB" sz="3200" dirty="0">
                <a:hlinkClick r:id="rId2"/>
              </a:rPr>
              <a:t>Nick Szabo – Money, </a:t>
            </a:r>
            <a:r>
              <a:rPr lang="en-GB" sz="3200" dirty="0" err="1">
                <a:hlinkClick r:id="rId2"/>
              </a:rPr>
              <a:t>Blockchains</a:t>
            </a:r>
            <a:r>
              <a:rPr lang="en-GB" sz="3200" dirty="0">
                <a:hlinkClick r:id="rId2"/>
              </a:rPr>
              <a:t> and Social Scalability</a:t>
            </a:r>
          </a:p>
          <a:p>
            <a:pPr lvl="1"/>
            <a:r>
              <a:rPr lang="en-GB" dirty="0"/>
              <a:t>One of Szabo’s most recent analysis of the Bitcoin system</a:t>
            </a:r>
            <a:endParaRPr lang="en-GB" dirty="0">
              <a:hlinkClick r:id="rId2"/>
            </a:endParaRPr>
          </a:p>
          <a:p>
            <a:r>
              <a:rPr lang="en-GB" sz="3200" dirty="0" err="1">
                <a:hlinkClick r:id="rId3"/>
              </a:rPr>
              <a:t>Blockchain</a:t>
            </a:r>
            <a:r>
              <a:rPr lang="en-GB" sz="3200" dirty="0">
                <a:hlinkClick r:id="rId3"/>
              </a:rPr>
              <a:t> Hub – </a:t>
            </a:r>
            <a:r>
              <a:rPr lang="en-GB" sz="3200" dirty="0" err="1">
                <a:hlinkClick r:id="rId3"/>
              </a:rPr>
              <a:t>Blockchain</a:t>
            </a:r>
            <a:r>
              <a:rPr lang="en-GB" sz="3200" dirty="0">
                <a:hlinkClick r:id="rId3"/>
              </a:rPr>
              <a:t> Technology</a:t>
            </a:r>
            <a:endParaRPr lang="en-GB" sz="3200" dirty="0"/>
          </a:p>
          <a:p>
            <a:pPr lvl="1"/>
            <a:r>
              <a:rPr lang="en-GB" dirty="0"/>
              <a:t>Short introductory article</a:t>
            </a:r>
          </a:p>
          <a:p>
            <a:r>
              <a:rPr lang="en-US" sz="3200" dirty="0" err="1">
                <a:hlinkClick r:id="rId4"/>
              </a:rPr>
              <a:t>Blockchain</a:t>
            </a:r>
            <a:r>
              <a:rPr lang="en-US" sz="3200" dirty="0">
                <a:hlinkClick r:id="rId4"/>
              </a:rPr>
              <a:t> Hub – </a:t>
            </a:r>
            <a:r>
              <a:rPr lang="en-US" sz="3200" dirty="0" err="1">
                <a:hlinkClick r:id="rId4"/>
              </a:rPr>
              <a:t>Blockchains</a:t>
            </a:r>
            <a:r>
              <a:rPr lang="en-US" sz="3200" dirty="0">
                <a:hlinkClick r:id="rId4"/>
              </a:rPr>
              <a:t> and Distributed Ledger Technologies</a:t>
            </a:r>
            <a:endParaRPr lang="en-GB" sz="3200" dirty="0"/>
          </a:p>
          <a:p>
            <a:pPr lvl="1"/>
            <a:r>
              <a:rPr lang="en-GB" dirty="0"/>
              <a:t>More on </a:t>
            </a:r>
            <a:r>
              <a:rPr lang="en-GB" dirty="0" err="1"/>
              <a:t>blockchain</a:t>
            </a:r>
            <a:r>
              <a:rPr lang="en-GB" dirty="0"/>
              <a:t> types</a:t>
            </a:r>
            <a:endParaRPr lang="en-GB" dirty="0">
              <a:hlinkClick r:id="rId5"/>
            </a:endParaRPr>
          </a:p>
          <a:p>
            <a:r>
              <a:rPr lang="en-GB" sz="3200" dirty="0" err="1">
                <a:hlinkClick r:id="rId5"/>
              </a:rPr>
              <a:t>Udemy</a:t>
            </a:r>
            <a:r>
              <a:rPr lang="en-GB" sz="3200" dirty="0">
                <a:hlinkClick r:id="rId5"/>
              </a:rPr>
              <a:t> – </a:t>
            </a:r>
            <a:r>
              <a:rPr lang="en-GB" sz="3200" dirty="0" err="1">
                <a:hlinkClick r:id="rId5"/>
              </a:rPr>
              <a:t>Blockchain</a:t>
            </a:r>
            <a:r>
              <a:rPr lang="en-GB" sz="3200" dirty="0">
                <a:hlinkClick r:id="rId5"/>
              </a:rPr>
              <a:t> 101 </a:t>
            </a:r>
            <a:endParaRPr lang="en-GB" sz="3200" dirty="0"/>
          </a:p>
          <a:p>
            <a:pPr lvl="1"/>
            <a:r>
              <a:rPr lang="en-GB" dirty="0"/>
              <a:t>A great overview, delivered by Hudson Jameson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Resources &amp; Further Reading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829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hlinkClick r:id="rId2"/>
              </a:rPr>
              <a:t>Gavin Wood – </a:t>
            </a:r>
            <a:r>
              <a:rPr lang="en-US" sz="3200" dirty="0" err="1">
                <a:hlinkClick r:id="rId2"/>
              </a:rPr>
              <a:t>Blockchain</a:t>
            </a:r>
            <a:r>
              <a:rPr lang="en-US" sz="3200" dirty="0">
                <a:hlinkClick r:id="rId2"/>
              </a:rPr>
              <a:t> What and Why</a:t>
            </a:r>
            <a:endParaRPr lang="en-US" sz="3200" dirty="0"/>
          </a:p>
          <a:p>
            <a:pPr lvl="1"/>
            <a:r>
              <a:rPr lang="en-GB" dirty="0"/>
              <a:t>A concise introduction by one of </a:t>
            </a:r>
            <a:r>
              <a:rPr lang="en-GB" dirty="0" err="1"/>
              <a:t>Ethereum’s</a:t>
            </a:r>
            <a:r>
              <a:rPr lang="en-GB" dirty="0"/>
              <a:t> founders</a:t>
            </a:r>
          </a:p>
          <a:p>
            <a:r>
              <a:rPr lang="en-GB" sz="3200" dirty="0">
                <a:hlinkClick r:id="rId3"/>
              </a:rPr>
              <a:t>The Four Layers of the </a:t>
            </a:r>
            <a:r>
              <a:rPr lang="en-GB" sz="3200" dirty="0" err="1">
                <a:hlinkClick r:id="rId3"/>
              </a:rPr>
              <a:t>Blockchain</a:t>
            </a:r>
            <a:endParaRPr lang="en-GB" sz="3200" dirty="0"/>
          </a:p>
          <a:p>
            <a:pPr lvl="1"/>
            <a:r>
              <a:rPr lang="en-GB" dirty="0"/>
              <a:t>An analysis that also discusses applications</a:t>
            </a:r>
            <a:endParaRPr lang="en-GB" dirty="0">
              <a:hlinkClick r:id="rId4"/>
            </a:endParaRPr>
          </a:p>
          <a:p>
            <a:r>
              <a:rPr lang="en-GB" sz="3200" dirty="0" err="1">
                <a:hlinkClick r:id="rId4"/>
              </a:rPr>
              <a:t>Blockgeeks</a:t>
            </a:r>
            <a:r>
              <a:rPr lang="en-GB" sz="3200" dirty="0">
                <a:hlinkClick r:id="rId4"/>
              </a:rPr>
              <a:t> – What is </a:t>
            </a:r>
            <a:r>
              <a:rPr lang="en-GB" sz="3200" dirty="0" err="1">
                <a:hlinkClick r:id="rId4"/>
              </a:rPr>
              <a:t>Blockchain</a:t>
            </a:r>
            <a:r>
              <a:rPr lang="en-GB" sz="3200" dirty="0">
                <a:hlinkClick r:id="rId4"/>
              </a:rPr>
              <a:t> Technology</a:t>
            </a:r>
            <a:endParaRPr lang="en-GB" sz="3200" dirty="0"/>
          </a:p>
          <a:p>
            <a:pPr lvl="1"/>
            <a:r>
              <a:rPr lang="en-GB" dirty="0"/>
              <a:t>Another introductory article</a:t>
            </a:r>
            <a:endParaRPr lang="en-GB" dirty="0">
              <a:hlinkClick r:id="rId5"/>
            </a:endParaRPr>
          </a:p>
          <a:p>
            <a:r>
              <a:rPr lang="en-GB" sz="3200" dirty="0">
                <a:hlinkClick r:id="rId5"/>
              </a:rPr>
              <a:t>Consensus in Computer Science</a:t>
            </a:r>
            <a:endParaRPr lang="en-GB" sz="3200" dirty="0"/>
          </a:p>
          <a:p>
            <a:pPr lvl="1"/>
            <a:r>
              <a:rPr lang="en-GB" dirty="0"/>
              <a:t>The wiki article on </a:t>
            </a:r>
            <a:r>
              <a:rPr lang="en-GB" dirty="0" smtClean="0"/>
              <a:t>consensus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Resources &amp; Further Reading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361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GB" sz="3200" dirty="0">
                <a:hlinkClick r:id="rId2"/>
              </a:rPr>
              <a:t>Decoding the Enigma of Bitcoin Mining</a:t>
            </a:r>
            <a:r>
              <a:rPr lang="en-GB" sz="3200" dirty="0"/>
              <a:t> </a:t>
            </a:r>
          </a:p>
          <a:p>
            <a:pPr lvl="1"/>
            <a:r>
              <a:rPr lang="en-GB" dirty="0"/>
              <a:t>This article focuses on mining and validation</a:t>
            </a:r>
          </a:p>
          <a:p>
            <a:r>
              <a:rPr lang="en-GB" sz="3200" dirty="0">
                <a:hlinkClick r:id="rId3"/>
              </a:rPr>
              <a:t>Mining Bitcoin with Pencil and Paper</a:t>
            </a:r>
            <a:r>
              <a:rPr lang="en-GB" sz="3200" dirty="0"/>
              <a:t> </a:t>
            </a:r>
          </a:p>
          <a:p>
            <a:pPr lvl="1"/>
            <a:r>
              <a:rPr lang="en-GB" dirty="0"/>
              <a:t>For the more math-oriented - how to calculate hashes by hand</a:t>
            </a:r>
          </a:p>
          <a:p>
            <a:r>
              <a:rPr lang="en-GB" sz="3200" dirty="0">
                <a:hlinkClick r:id="rId4"/>
              </a:rPr>
              <a:t>Tor </a:t>
            </a:r>
            <a:r>
              <a:rPr lang="en-GB" sz="3200" dirty="0" err="1">
                <a:hlinkClick r:id="rId4"/>
              </a:rPr>
              <a:t>Anonimity</a:t>
            </a:r>
            <a:r>
              <a:rPr lang="en-GB" sz="3200" dirty="0">
                <a:hlinkClick r:id="rId4"/>
              </a:rPr>
              <a:t> Network</a:t>
            </a:r>
          </a:p>
          <a:p>
            <a:pPr lvl="1"/>
            <a:r>
              <a:rPr lang="en-GB" dirty="0"/>
              <a:t>The wiki article on the Tor Network</a:t>
            </a:r>
            <a:endParaRPr lang="en-GB" dirty="0">
              <a:hlinkClick r:id="rId4"/>
            </a:endParaRPr>
          </a:p>
          <a:p>
            <a:r>
              <a:rPr lang="en-GB" sz="3200" dirty="0" err="1">
                <a:hlinkClick r:id="rId5"/>
              </a:rPr>
              <a:t>SoftUni</a:t>
            </a:r>
            <a:r>
              <a:rPr lang="en-GB" sz="3200" dirty="0">
                <a:hlinkClick r:id="rId5"/>
              </a:rPr>
              <a:t> </a:t>
            </a:r>
            <a:r>
              <a:rPr lang="en-GB" sz="3200" dirty="0" err="1">
                <a:hlinkClick r:id="rId5"/>
              </a:rPr>
              <a:t>Blockchain</a:t>
            </a:r>
            <a:r>
              <a:rPr lang="en-GB" sz="3200" dirty="0">
                <a:hlinkClick r:id="rId5"/>
              </a:rPr>
              <a:t> Meetup – November 2017</a:t>
            </a:r>
            <a:endParaRPr lang="en-GB" sz="3200" dirty="0"/>
          </a:p>
          <a:p>
            <a:pPr lvl="1"/>
            <a:r>
              <a:rPr lang="en-GB" dirty="0" smtClean="0"/>
              <a:t>Check out the presentations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Resources &amp; Further Reading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424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 lnSpcReduction="10000"/>
          </a:bodyPr>
          <a:lstStyle/>
          <a:p>
            <a:r>
              <a:rPr lang="en-GB" sz="3200" dirty="0">
                <a:hlinkClick r:id="rId2"/>
              </a:rPr>
              <a:t>Don </a:t>
            </a:r>
            <a:r>
              <a:rPr lang="en-GB" sz="3200" dirty="0" err="1">
                <a:hlinkClick r:id="rId2"/>
              </a:rPr>
              <a:t>Tapscott</a:t>
            </a:r>
            <a:r>
              <a:rPr lang="en-GB" sz="3200" dirty="0">
                <a:hlinkClick r:id="rId2"/>
              </a:rPr>
              <a:t> – </a:t>
            </a:r>
            <a:r>
              <a:rPr lang="en-GB" sz="3200" dirty="0" err="1">
                <a:hlinkClick r:id="rId2"/>
              </a:rPr>
              <a:t>Blockchain</a:t>
            </a:r>
            <a:r>
              <a:rPr lang="en-GB" sz="3200" dirty="0">
                <a:hlinkClick r:id="rId2"/>
              </a:rPr>
              <a:t> Revolution</a:t>
            </a:r>
          </a:p>
          <a:p>
            <a:pPr lvl="1"/>
            <a:r>
              <a:rPr lang="en-GB" dirty="0"/>
              <a:t>One of the definitive books on the topic</a:t>
            </a:r>
            <a:endParaRPr lang="en-GB" dirty="0">
              <a:hlinkClick r:id="rId2"/>
            </a:endParaRPr>
          </a:p>
          <a:p>
            <a:r>
              <a:rPr lang="en-US" sz="3200" dirty="0">
                <a:hlinkClick r:id="rId3"/>
              </a:rPr>
              <a:t>How the </a:t>
            </a:r>
            <a:r>
              <a:rPr lang="en-US" sz="3200" dirty="0" err="1">
                <a:hlinkClick r:id="rId3"/>
              </a:rPr>
              <a:t>Blockchain</a:t>
            </a:r>
            <a:r>
              <a:rPr lang="en-US" sz="3200" dirty="0">
                <a:hlinkClick r:id="rId3"/>
              </a:rPr>
              <a:t> Is Changing Money and Business</a:t>
            </a:r>
            <a:endParaRPr lang="en-US" sz="3200" dirty="0"/>
          </a:p>
          <a:p>
            <a:pPr lvl="1"/>
            <a:r>
              <a:rPr lang="en-US" dirty="0"/>
              <a:t>A very straightforward explanation of </a:t>
            </a:r>
            <a:r>
              <a:rPr lang="en-US" dirty="0" err="1"/>
              <a:t>blockchain</a:t>
            </a:r>
            <a:endParaRPr lang="en-US" dirty="0"/>
          </a:p>
          <a:p>
            <a:r>
              <a:rPr lang="en-GB" sz="3200" dirty="0">
                <a:hlinkClick r:id="rId4"/>
              </a:rPr>
              <a:t>Andreas M. Antonopoulos on YouTube</a:t>
            </a:r>
            <a:endParaRPr lang="en-GB" sz="3200" dirty="0"/>
          </a:p>
          <a:p>
            <a:pPr lvl="1"/>
            <a:r>
              <a:rPr lang="en-GB" dirty="0"/>
              <a:t>What you watch, it is worth it</a:t>
            </a:r>
          </a:p>
          <a:p>
            <a:r>
              <a:rPr lang="en-US" sz="3200" dirty="0">
                <a:hlinkClick r:id="rId5"/>
              </a:rPr>
              <a:t>A collection of important news on Bitcoin and </a:t>
            </a:r>
            <a:r>
              <a:rPr lang="en-US" sz="3200" dirty="0" err="1">
                <a:hlinkClick r:id="rId5"/>
              </a:rPr>
              <a:t>blockchain</a:t>
            </a:r>
            <a:endParaRPr lang="en-US" sz="3200" dirty="0"/>
          </a:p>
          <a:p>
            <a:pPr lvl="1"/>
            <a:r>
              <a:rPr lang="en-US" dirty="0"/>
              <a:t>My personal collection</a:t>
            </a:r>
            <a:endParaRPr lang="en-GB" dirty="0"/>
          </a:p>
          <a:p>
            <a:pPr>
              <a:buNone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Resources &amp; Further Reading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903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Blockchain</a:t>
            </a:r>
            <a:r>
              <a:rPr lang="en-US" dirty="0" smtClean="0"/>
              <a:t> Makes Use of a Number of Well-Known Technologies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Blockchain</a:t>
            </a:r>
            <a:r>
              <a:rPr lang="en-US" dirty="0" smtClean="0"/>
              <a:t> Eliminates the Need for a Third Party/Middleman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Digital Ledger – Decentralized, Provable, Immutable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Blockchain</a:t>
            </a:r>
            <a:r>
              <a:rPr lang="en-US" dirty="0" smtClean="0"/>
              <a:t> Consists of Data, Network &amp; Consensus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Public, Private &amp; Consortium </a:t>
            </a:r>
            <a:r>
              <a:rPr lang="en-US" dirty="0" err="1" smtClean="0"/>
              <a:t>Blockchain</a:t>
            </a:r>
            <a:r>
              <a:rPr lang="en-US" dirty="0" smtClean="0"/>
              <a:t> Networks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Blockchain</a:t>
            </a:r>
            <a:r>
              <a:rPr lang="en-US" dirty="0" smtClean="0"/>
              <a:t> Networks Do Provide a Lot of Benefit to Industry and Businesses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Summary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237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23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</a:t>
            </a:r>
            <a:r>
              <a:rPr lang="en-US" sz="3200" dirty="0" err="1" smtClean="0">
                <a:ea typeface="Calibri"/>
                <a:cs typeface="Calibri"/>
                <a:sym typeface="Calibri"/>
              </a:rPr>
              <a:t>Blockchains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 Work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Cryptography is used in </a:t>
            </a:r>
            <a:r>
              <a:rPr lang="en-US" sz="3200" dirty="0" err="1" smtClean="0">
                <a:ea typeface="Calibri"/>
                <a:cs typeface="Calibri"/>
                <a:sym typeface="Calibri"/>
              </a:rPr>
              <a:t>Blockchains</a:t>
            </a:r>
            <a:endParaRPr lang="en-US" sz="3200" dirty="0" smtClean="0">
              <a:ea typeface="Calibri"/>
              <a:cs typeface="Calibri"/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Security &amp; Legal Implications of </a:t>
            </a:r>
            <a:r>
              <a:rPr lang="en-US" sz="3200" dirty="0" err="1" smtClean="0">
                <a:ea typeface="Calibri"/>
                <a:cs typeface="Calibri"/>
                <a:sym typeface="Calibri"/>
              </a:rPr>
              <a:t>Blockchain</a:t>
            </a:r>
            <a:endParaRPr lang="en-US" sz="3200" dirty="0" smtClean="0">
              <a:ea typeface="Calibri"/>
              <a:cs typeface="Calibri"/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Mining &amp; the Infrastructure Work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to Use Decentralized Applications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to Work with Smart Contracts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Understand How to Value &amp; Invest in ICOs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Objectives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8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=""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=""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pic>
        <p:nvPicPr>
          <p:cNvPr id="235" name="Shape 235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2012" y="1143000"/>
            <a:ext cx="9829800" cy="5276048"/>
          </a:xfrm>
        </p:spPr>
        <p:txBody>
          <a:bodyPr>
            <a:normAutofit lnSpcReduction="10000"/>
          </a:bodyPr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Introduction to </a:t>
            </a:r>
            <a:r>
              <a:rPr lang="en-US" sz="3200" dirty="0" err="1" smtClean="0">
                <a:ea typeface="Calibri"/>
                <a:cs typeface="Calibri"/>
                <a:sym typeface="Calibri"/>
              </a:rPr>
              <a:t>Blockchain</a:t>
            </a:r>
            <a:endParaRPr lang="en-US" sz="3200" dirty="0"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Introduction to Cryptography</a:t>
            </a:r>
            <a:endParaRPr lang="en-US" sz="3200" dirty="0"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Cryptocurrencies and Decentralized Currencies</a:t>
            </a:r>
            <a:endParaRPr lang="en-US" sz="3200" dirty="0"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Storing and Using Coins, Wallets, Security</a:t>
            </a:r>
            <a:endParaRPr lang="en-US" sz="3200" dirty="0"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Mining </a:t>
            </a:r>
            <a:r>
              <a:rPr lang="en-US" sz="3400" dirty="0">
                <a:ea typeface="Calibri"/>
                <a:cs typeface="Calibri"/>
                <a:sym typeface="Calibri"/>
              </a:rPr>
              <a:t>Coins, Hardware, Infrastructure,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Pools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400" dirty="0" err="1" smtClean="0">
                <a:ea typeface="Calibri"/>
                <a:cs typeface="Calibri"/>
                <a:sym typeface="Calibri"/>
              </a:rPr>
              <a:t>Ethereum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3400" dirty="0">
                <a:ea typeface="Calibri"/>
                <a:cs typeface="Calibri"/>
                <a:sym typeface="Calibri"/>
              </a:rPr>
              <a:t>&amp; Smart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Contracts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400" dirty="0" smtClean="0">
                <a:ea typeface="Calibri"/>
                <a:cs typeface="Calibri"/>
                <a:sym typeface="Calibri"/>
              </a:rPr>
              <a:t>Initial Coin Offerings</a:t>
            </a:r>
            <a:endParaRPr lang="en-US" sz="3400" dirty="0">
              <a:ea typeface="Calibri"/>
              <a:cs typeface="Calibri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Introduction to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: </a:t>
            </a:r>
            <a:r>
              <a:rPr lang="en-US" sz="4800" dirty="0">
                <a:ea typeface="Calibri"/>
                <a:cs typeface="Calibri"/>
                <a:sym typeface="Calibri"/>
              </a:rPr>
              <a:t>More Details 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000" b="0" dirty="0">
                <a:ea typeface="Calibri"/>
                <a:cs typeface="Calibri"/>
                <a:sym typeface="Calibri"/>
              </a:rPr>
              <a:t>Duration, Languages, </a:t>
            </a:r>
            <a:r>
              <a:rPr lang="en-US" sz="4000" b="0" dirty="0" smtClean="0">
                <a:ea typeface="Calibri"/>
                <a:cs typeface="Calibri"/>
                <a:sym typeface="Calibri"/>
              </a:rPr>
              <a:t>Evaluation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2" y="7620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374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Lectures: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21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hours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(onsite + YouTube videos)</a:t>
            </a:r>
            <a:endParaRPr dirty="0"/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Homework Tests: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(online)</a:t>
            </a:r>
            <a:endParaRPr dirty="0">
              <a:solidFill>
                <a:schemeClr val="bg1"/>
              </a:solidFill>
            </a:endParaRP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Final Exam (Multiple Choice):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October 31, 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Duration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18" y="18288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2" y="3605922"/>
            <a:ext cx="3099678" cy="30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01925" y="3638735"/>
            <a:ext cx="1927539" cy="277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5511" y="4845148"/>
            <a:ext cx="1985439" cy="7936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</a:rPr>
              <a:t>EVALUATION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bg2"/>
                </a:solidFill>
              </a:rPr>
              <a:t>CRITERIA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17620" y="4665699"/>
            <a:ext cx="904415" cy="871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EXAM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/>
              <a:t>65%</a:t>
            </a:r>
            <a:endParaRPr lang="bg-BG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658" y="1219200"/>
            <a:ext cx="1937154" cy="267981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6480" y="1829848"/>
            <a:ext cx="1503501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 smtClean="0"/>
              <a:t>HOMEWORK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/>
              <a:t>35%</a:t>
            </a:r>
            <a:endParaRPr lang="bg-BG" sz="2800" b="1" dirty="0"/>
          </a:p>
        </p:txBody>
      </p:sp>
    </p:spTree>
    <p:extLst>
      <p:ext uri="{BB962C8B-B14F-4D97-AF65-F5344CB8AC3E}">
        <p14:creationId xmlns:p14="http://schemas.microsoft.com/office/powerpoint/2010/main" val="24334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3037</TotalTime>
  <Words>1349</Words>
  <Application>Microsoft Office PowerPoint</Application>
  <PresentationFormat>Custom</PresentationFormat>
  <Paragraphs>360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Noto Sans Symbols</vt:lpstr>
      <vt:lpstr>Consolas</vt:lpstr>
      <vt:lpstr>Calibri</vt:lpstr>
      <vt:lpstr>맑은 고딕</vt:lpstr>
      <vt:lpstr>Wingdings</vt:lpstr>
      <vt:lpstr>Wingdings 2</vt:lpstr>
      <vt:lpstr>1_SoftUni3_1</vt:lpstr>
      <vt:lpstr>Introduction to Blockchain Technology</vt:lpstr>
      <vt:lpstr>Table of Contents</vt:lpstr>
      <vt:lpstr>You Have Questions?</vt:lpstr>
      <vt:lpstr>PowerPoint Presentation</vt:lpstr>
      <vt:lpstr>Course Objectives</vt:lpstr>
      <vt:lpstr>Course Scope</vt:lpstr>
      <vt:lpstr>PowerPoint Presentation</vt:lpstr>
      <vt:lpstr>Training Duration</vt:lpstr>
      <vt:lpstr>Scoring System</vt:lpstr>
      <vt:lpstr>Why English?</vt:lpstr>
      <vt:lpstr>PowerPoint Presentation</vt:lpstr>
      <vt:lpstr>Key Characteristics</vt:lpstr>
      <vt:lpstr>Applications</vt:lpstr>
      <vt:lpstr>Transaction Processing</vt:lpstr>
      <vt:lpstr>PowerPoint Presentation</vt:lpstr>
      <vt:lpstr>History of Blockchain</vt:lpstr>
      <vt:lpstr>PowerPoint Presentation</vt:lpstr>
      <vt:lpstr>Structure</vt:lpstr>
      <vt:lpstr>Technical Aspects</vt:lpstr>
      <vt:lpstr>Block Relation</vt:lpstr>
      <vt:lpstr>Digital Ledger</vt:lpstr>
      <vt:lpstr>Connectivity</vt:lpstr>
      <vt:lpstr>Network</vt:lpstr>
      <vt:lpstr>Network</vt:lpstr>
      <vt:lpstr>Network</vt:lpstr>
      <vt:lpstr>Consensus</vt:lpstr>
      <vt:lpstr>Consensus</vt:lpstr>
      <vt:lpstr>PowerPoint Presentation</vt:lpstr>
      <vt:lpstr>Public Blockchains</vt:lpstr>
      <vt:lpstr>Private Blockchains</vt:lpstr>
      <vt:lpstr>Consortium Blockchains</vt:lpstr>
      <vt:lpstr>Comparison of Types of Blockchains</vt:lpstr>
      <vt:lpstr>PowerPoint Presentation</vt:lpstr>
      <vt:lpstr>Legal Issues</vt:lpstr>
      <vt:lpstr>Supply Chain</vt:lpstr>
      <vt:lpstr>Insurance</vt:lpstr>
      <vt:lpstr>Oracles</vt:lpstr>
      <vt:lpstr>Voting</vt:lpstr>
      <vt:lpstr>Data Access</vt:lpstr>
      <vt:lpstr>Side Chains</vt:lpstr>
      <vt:lpstr>Side Chains: Sample Schema</vt:lpstr>
      <vt:lpstr>Homework Assignment</vt:lpstr>
      <vt:lpstr>Resources &amp; Further Reading</vt:lpstr>
      <vt:lpstr>Resources &amp; Further Reading</vt:lpstr>
      <vt:lpstr>Resources &amp; Further Reading</vt:lpstr>
      <vt:lpstr>Resources &amp; Further Reading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Fundamentals – Course Introduction</dc:title>
  <dc:creator>Asus</dc:creator>
  <cp:lastModifiedBy>Asus</cp:lastModifiedBy>
  <cp:revision>83</cp:revision>
  <dcterms:modified xsi:type="dcterms:W3CDTF">2018-10-03T15:08:40Z</dcterms:modified>
</cp:coreProperties>
</file>